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diagrams/colors1.xml" ContentType="application/vnd.openxmlformats-officedocument.drawingml.diagramColors+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82" r:id="rId3"/>
    <p:sldId id="283" r:id="rId4"/>
    <p:sldId id="268" r:id="rId5"/>
    <p:sldId id="267" r:id="rId6"/>
    <p:sldId id="264" r:id="rId7"/>
    <p:sldId id="265" r:id="rId8"/>
    <p:sldId id="272" r:id="rId9"/>
    <p:sldId id="280" r:id="rId10"/>
    <p:sldId id="275" r:id="rId11"/>
    <p:sldId id="274" r:id="rId12"/>
    <p:sldId id="266" r:id="rId13"/>
    <p:sldId id="269" r:id="rId14"/>
    <p:sldId id="270" r:id="rId15"/>
    <p:sldId id="277" r:id="rId16"/>
    <p:sldId id="273" r:id="rId17"/>
    <p:sldId id="271" r:id="rId18"/>
    <p:sldId id="276" r:id="rId19"/>
    <p:sldId id="281" r:id="rId20"/>
    <p:sldId id="278"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5" autoAdjust="0"/>
    <p:restoredTop sz="94660"/>
  </p:normalViewPr>
  <p:slideViewPr>
    <p:cSldViewPr>
      <p:cViewPr varScale="1">
        <p:scale>
          <a:sx n="86" d="100"/>
          <a:sy n="86" d="100"/>
        </p:scale>
        <p:origin x="-151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88FA59-EA96-4AE4-8DE0-7FDF18AE203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929B6AF3-0D36-4353-B8E3-970F167659AC}">
      <dgm:prSet phldrT="[Текст]"/>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dirty="0" smtClean="0"/>
            <a:t>Коррекционные технологии</a:t>
          </a:r>
        </a:p>
        <a:p>
          <a:pPr defTabSz="1111250">
            <a:lnSpc>
              <a:spcPct val="90000"/>
            </a:lnSpc>
            <a:spcBef>
              <a:spcPct val="0"/>
            </a:spcBef>
            <a:spcAft>
              <a:spcPct val="35000"/>
            </a:spcAft>
          </a:pPr>
          <a:endParaRPr lang="ru-RU" dirty="0"/>
        </a:p>
      </dgm:t>
    </dgm:pt>
    <dgm:pt modelId="{F9218BB1-3B50-4783-B972-9C3534CB1851}" type="parTrans" cxnId="{1A238A66-F49A-4104-A33B-DFAA7F88380C}">
      <dgm:prSet/>
      <dgm:spPr/>
      <dgm:t>
        <a:bodyPr/>
        <a:lstStyle/>
        <a:p>
          <a:endParaRPr lang="ru-RU"/>
        </a:p>
      </dgm:t>
    </dgm:pt>
    <dgm:pt modelId="{429E0805-DF60-4822-B4B5-9154AE052984}" type="sibTrans" cxnId="{1A238A66-F49A-4104-A33B-DFAA7F88380C}">
      <dgm:prSet/>
      <dgm:spPr/>
      <dgm:t>
        <a:bodyPr/>
        <a:lstStyle/>
        <a:p>
          <a:endParaRPr lang="ru-RU"/>
        </a:p>
      </dgm:t>
    </dgm:pt>
    <dgm:pt modelId="{91DE22B1-D1CD-4580-A351-717D6FE1D56D}">
      <dgm:prSet custT="1"/>
      <dgm:spPr/>
      <dgm:t>
        <a:bodyPr/>
        <a:lstStyle/>
        <a:p>
          <a:r>
            <a:rPr lang="ru-RU" sz="2400" b="1" dirty="0" smtClean="0"/>
            <a:t>Технологии сохранения и стимулирования здоровья</a:t>
          </a:r>
          <a:endParaRPr lang="ru-RU" sz="2400" dirty="0"/>
        </a:p>
      </dgm:t>
    </dgm:pt>
    <dgm:pt modelId="{4962F982-ECF1-45F3-B57F-41F003D2FA32}" type="parTrans" cxnId="{6C36A50D-752E-4E92-BBE2-DB220B706B1A}">
      <dgm:prSet/>
      <dgm:spPr/>
      <dgm:t>
        <a:bodyPr/>
        <a:lstStyle/>
        <a:p>
          <a:endParaRPr lang="ru-RU"/>
        </a:p>
      </dgm:t>
    </dgm:pt>
    <dgm:pt modelId="{25E4E8AF-A854-4022-91C2-4AC7743CB8B7}" type="sibTrans" cxnId="{6C36A50D-752E-4E92-BBE2-DB220B706B1A}">
      <dgm:prSet/>
      <dgm:spPr/>
      <dgm:t>
        <a:bodyPr/>
        <a:lstStyle/>
        <a:p>
          <a:endParaRPr lang="ru-RU"/>
        </a:p>
      </dgm:t>
    </dgm:pt>
    <dgm:pt modelId="{89BEA6D9-7639-4E81-9630-493490EB35EC}">
      <dgm:prSet/>
      <dgm:spPr/>
      <dgm:t>
        <a:bodyPr/>
        <a:lstStyle/>
        <a:p>
          <a:r>
            <a:rPr lang="ru-RU" b="1" dirty="0" smtClean="0"/>
            <a:t>Технологии  обучения здоровому образу жизни</a:t>
          </a:r>
          <a:endParaRPr lang="ru-RU" dirty="0"/>
        </a:p>
      </dgm:t>
    </dgm:pt>
    <dgm:pt modelId="{24E3B3D4-5778-480E-BF34-F7CA0903D6A8}" type="parTrans" cxnId="{AD3225C0-334E-4241-8899-C3F5BEADD1DD}">
      <dgm:prSet/>
      <dgm:spPr/>
      <dgm:t>
        <a:bodyPr/>
        <a:lstStyle/>
        <a:p>
          <a:endParaRPr lang="ru-RU"/>
        </a:p>
      </dgm:t>
    </dgm:pt>
    <dgm:pt modelId="{E8BDA6F1-F64D-445A-BBC4-64CF49FB3BF4}" type="sibTrans" cxnId="{AD3225C0-334E-4241-8899-C3F5BEADD1DD}">
      <dgm:prSet/>
      <dgm:spPr/>
      <dgm:t>
        <a:bodyPr/>
        <a:lstStyle/>
        <a:p>
          <a:endParaRPr lang="ru-RU"/>
        </a:p>
      </dgm:t>
    </dgm:pt>
    <dgm:pt modelId="{8E2F0715-35EA-45B1-8D9D-C834631ECC70}" type="pres">
      <dgm:prSet presAssocID="{3188FA59-EA96-4AE4-8DE0-7FDF18AE203A}" presName="Name0" presStyleCnt="0">
        <dgm:presLayoutVars>
          <dgm:chMax val="7"/>
          <dgm:chPref val="7"/>
          <dgm:dir/>
        </dgm:presLayoutVars>
      </dgm:prSet>
      <dgm:spPr/>
      <dgm:t>
        <a:bodyPr/>
        <a:lstStyle/>
        <a:p>
          <a:endParaRPr lang="ru-RU"/>
        </a:p>
      </dgm:t>
    </dgm:pt>
    <dgm:pt modelId="{4657597D-0651-46F0-9CCB-1D68015594AC}" type="pres">
      <dgm:prSet presAssocID="{3188FA59-EA96-4AE4-8DE0-7FDF18AE203A}" presName="Name1" presStyleCnt="0"/>
      <dgm:spPr/>
    </dgm:pt>
    <dgm:pt modelId="{780E356C-1185-4322-8338-FD601DCE0D28}" type="pres">
      <dgm:prSet presAssocID="{3188FA59-EA96-4AE4-8DE0-7FDF18AE203A}" presName="cycle" presStyleCnt="0"/>
      <dgm:spPr/>
    </dgm:pt>
    <dgm:pt modelId="{417943CF-F7DB-428D-96D8-089F05CB9F78}" type="pres">
      <dgm:prSet presAssocID="{3188FA59-EA96-4AE4-8DE0-7FDF18AE203A}" presName="srcNode" presStyleLbl="node1" presStyleIdx="0" presStyleCnt="3"/>
      <dgm:spPr/>
    </dgm:pt>
    <dgm:pt modelId="{7AE3CC60-58A6-4356-8D3F-65E3B24A5CE6}" type="pres">
      <dgm:prSet presAssocID="{3188FA59-EA96-4AE4-8DE0-7FDF18AE203A}" presName="conn" presStyleLbl="parChTrans1D2" presStyleIdx="0" presStyleCnt="1"/>
      <dgm:spPr/>
      <dgm:t>
        <a:bodyPr/>
        <a:lstStyle/>
        <a:p>
          <a:endParaRPr lang="ru-RU"/>
        </a:p>
      </dgm:t>
    </dgm:pt>
    <dgm:pt modelId="{C6AF9760-EDEB-41C7-A3C2-3FE2AA58A8B7}" type="pres">
      <dgm:prSet presAssocID="{3188FA59-EA96-4AE4-8DE0-7FDF18AE203A}" presName="extraNode" presStyleLbl="node1" presStyleIdx="0" presStyleCnt="3"/>
      <dgm:spPr/>
    </dgm:pt>
    <dgm:pt modelId="{64ED240D-FC78-4938-B81F-A182217D5FC9}" type="pres">
      <dgm:prSet presAssocID="{3188FA59-EA96-4AE4-8DE0-7FDF18AE203A}" presName="dstNode" presStyleLbl="node1" presStyleIdx="0" presStyleCnt="3"/>
      <dgm:spPr/>
    </dgm:pt>
    <dgm:pt modelId="{EDEE9228-EB27-41B7-A819-C9D1336D930B}" type="pres">
      <dgm:prSet presAssocID="{91DE22B1-D1CD-4580-A351-717D6FE1D56D}" presName="text_1" presStyleLbl="node1" presStyleIdx="0" presStyleCnt="3">
        <dgm:presLayoutVars>
          <dgm:bulletEnabled val="1"/>
        </dgm:presLayoutVars>
      </dgm:prSet>
      <dgm:spPr/>
      <dgm:t>
        <a:bodyPr/>
        <a:lstStyle/>
        <a:p>
          <a:endParaRPr lang="ru-RU"/>
        </a:p>
      </dgm:t>
    </dgm:pt>
    <dgm:pt modelId="{760081F6-344E-40BA-8926-EFFC7925345A}" type="pres">
      <dgm:prSet presAssocID="{91DE22B1-D1CD-4580-A351-717D6FE1D56D}" presName="accent_1" presStyleCnt="0"/>
      <dgm:spPr/>
    </dgm:pt>
    <dgm:pt modelId="{33EAF862-5E7F-401E-850E-1206D0F11659}" type="pres">
      <dgm:prSet presAssocID="{91DE22B1-D1CD-4580-A351-717D6FE1D56D}" presName="accentRepeatNode" presStyleLbl="solidFgAcc1" presStyleIdx="0" presStyleCnt="3"/>
      <dgm:spPr/>
    </dgm:pt>
    <dgm:pt modelId="{5B637542-C600-4992-B77F-B0912C215E85}" type="pres">
      <dgm:prSet presAssocID="{89BEA6D9-7639-4E81-9630-493490EB35EC}" presName="text_2" presStyleLbl="node1" presStyleIdx="1" presStyleCnt="3">
        <dgm:presLayoutVars>
          <dgm:bulletEnabled val="1"/>
        </dgm:presLayoutVars>
      </dgm:prSet>
      <dgm:spPr/>
      <dgm:t>
        <a:bodyPr/>
        <a:lstStyle/>
        <a:p>
          <a:endParaRPr lang="ru-RU"/>
        </a:p>
      </dgm:t>
    </dgm:pt>
    <dgm:pt modelId="{43B32469-A8CE-4465-B924-181BBFDF9663}" type="pres">
      <dgm:prSet presAssocID="{89BEA6D9-7639-4E81-9630-493490EB35EC}" presName="accent_2" presStyleCnt="0"/>
      <dgm:spPr/>
    </dgm:pt>
    <dgm:pt modelId="{906F2199-10C2-4736-82CB-3380E011DAD2}" type="pres">
      <dgm:prSet presAssocID="{89BEA6D9-7639-4E81-9630-493490EB35EC}" presName="accentRepeatNode" presStyleLbl="solidFgAcc1" presStyleIdx="1" presStyleCnt="3"/>
      <dgm:spPr/>
    </dgm:pt>
    <dgm:pt modelId="{5B421A01-6E24-4D7A-8C4F-68FF30F3CD74}" type="pres">
      <dgm:prSet presAssocID="{929B6AF3-0D36-4353-B8E3-970F167659AC}" presName="text_3" presStyleLbl="node1" presStyleIdx="2" presStyleCnt="3">
        <dgm:presLayoutVars>
          <dgm:bulletEnabled val="1"/>
        </dgm:presLayoutVars>
      </dgm:prSet>
      <dgm:spPr/>
      <dgm:t>
        <a:bodyPr/>
        <a:lstStyle/>
        <a:p>
          <a:endParaRPr lang="ru-RU"/>
        </a:p>
      </dgm:t>
    </dgm:pt>
    <dgm:pt modelId="{C8754DC8-5EC8-483A-A44D-3A0B6F65C173}" type="pres">
      <dgm:prSet presAssocID="{929B6AF3-0D36-4353-B8E3-970F167659AC}" presName="accent_3" presStyleCnt="0"/>
      <dgm:spPr/>
    </dgm:pt>
    <dgm:pt modelId="{BDA9C9E0-0D4C-4E6C-A4D3-92E92360887B}" type="pres">
      <dgm:prSet presAssocID="{929B6AF3-0D36-4353-B8E3-970F167659AC}" presName="accentRepeatNode" presStyleLbl="solidFgAcc1" presStyleIdx="2" presStyleCnt="3"/>
      <dgm:spPr/>
    </dgm:pt>
  </dgm:ptLst>
  <dgm:cxnLst>
    <dgm:cxn modelId="{6C36A50D-752E-4E92-BBE2-DB220B706B1A}" srcId="{3188FA59-EA96-4AE4-8DE0-7FDF18AE203A}" destId="{91DE22B1-D1CD-4580-A351-717D6FE1D56D}" srcOrd="0" destOrd="0" parTransId="{4962F982-ECF1-45F3-B57F-41F003D2FA32}" sibTransId="{25E4E8AF-A854-4022-91C2-4AC7743CB8B7}"/>
    <dgm:cxn modelId="{1923C8D4-3A0A-414B-B170-8A9B7F5B73DD}" type="presOf" srcId="{3188FA59-EA96-4AE4-8DE0-7FDF18AE203A}" destId="{8E2F0715-35EA-45B1-8D9D-C834631ECC70}" srcOrd="0" destOrd="0" presId="urn:microsoft.com/office/officeart/2008/layout/VerticalCurvedList"/>
    <dgm:cxn modelId="{EF10764C-4616-4B01-8AAF-1F667C22A8B6}" type="presOf" srcId="{929B6AF3-0D36-4353-B8E3-970F167659AC}" destId="{5B421A01-6E24-4D7A-8C4F-68FF30F3CD74}" srcOrd="0" destOrd="0" presId="urn:microsoft.com/office/officeart/2008/layout/VerticalCurvedList"/>
    <dgm:cxn modelId="{1A238A66-F49A-4104-A33B-DFAA7F88380C}" srcId="{3188FA59-EA96-4AE4-8DE0-7FDF18AE203A}" destId="{929B6AF3-0D36-4353-B8E3-970F167659AC}" srcOrd="2" destOrd="0" parTransId="{F9218BB1-3B50-4783-B972-9C3534CB1851}" sibTransId="{429E0805-DF60-4822-B4B5-9154AE052984}"/>
    <dgm:cxn modelId="{810B925B-C09F-48EE-A6FF-CD6D477B2F29}" type="presOf" srcId="{89BEA6D9-7639-4E81-9630-493490EB35EC}" destId="{5B637542-C600-4992-B77F-B0912C215E85}" srcOrd="0" destOrd="0" presId="urn:microsoft.com/office/officeart/2008/layout/VerticalCurvedList"/>
    <dgm:cxn modelId="{AD3225C0-334E-4241-8899-C3F5BEADD1DD}" srcId="{3188FA59-EA96-4AE4-8DE0-7FDF18AE203A}" destId="{89BEA6D9-7639-4E81-9630-493490EB35EC}" srcOrd="1" destOrd="0" parTransId="{24E3B3D4-5778-480E-BF34-F7CA0903D6A8}" sibTransId="{E8BDA6F1-F64D-445A-BBC4-64CF49FB3BF4}"/>
    <dgm:cxn modelId="{4BB67E06-A42D-4443-802F-66012741E86A}" type="presOf" srcId="{25E4E8AF-A854-4022-91C2-4AC7743CB8B7}" destId="{7AE3CC60-58A6-4356-8D3F-65E3B24A5CE6}" srcOrd="0" destOrd="0" presId="urn:microsoft.com/office/officeart/2008/layout/VerticalCurvedList"/>
    <dgm:cxn modelId="{8B545C2C-F28F-42CA-8BD4-EFE7C7405266}" type="presOf" srcId="{91DE22B1-D1CD-4580-A351-717D6FE1D56D}" destId="{EDEE9228-EB27-41B7-A819-C9D1336D930B}" srcOrd="0" destOrd="0" presId="urn:microsoft.com/office/officeart/2008/layout/VerticalCurvedList"/>
    <dgm:cxn modelId="{A243B25C-9ABC-431D-BC8B-5C5DDAE788B7}" type="presParOf" srcId="{8E2F0715-35EA-45B1-8D9D-C834631ECC70}" destId="{4657597D-0651-46F0-9CCB-1D68015594AC}" srcOrd="0" destOrd="0" presId="urn:microsoft.com/office/officeart/2008/layout/VerticalCurvedList"/>
    <dgm:cxn modelId="{AC5755D3-A3F5-46AA-A697-57C39F9AC688}" type="presParOf" srcId="{4657597D-0651-46F0-9CCB-1D68015594AC}" destId="{780E356C-1185-4322-8338-FD601DCE0D28}" srcOrd="0" destOrd="0" presId="urn:microsoft.com/office/officeart/2008/layout/VerticalCurvedList"/>
    <dgm:cxn modelId="{777751F5-F9C2-464B-887C-16E031931B5A}" type="presParOf" srcId="{780E356C-1185-4322-8338-FD601DCE0D28}" destId="{417943CF-F7DB-428D-96D8-089F05CB9F78}" srcOrd="0" destOrd="0" presId="urn:microsoft.com/office/officeart/2008/layout/VerticalCurvedList"/>
    <dgm:cxn modelId="{9312D249-7624-4501-BAC3-4F6604D27C3F}" type="presParOf" srcId="{780E356C-1185-4322-8338-FD601DCE0D28}" destId="{7AE3CC60-58A6-4356-8D3F-65E3B24A5CE6}" srcOrd="1" destOrd="0" presId="urn:microsoft.com/office/officeart/2008/layout/VerticalCurvedList"/>
    <dgm:cxn modelId="{387937B9-3FAA-4522-9562-1508C4C071E8}" type="presParOf" srcId="{780E356C-1185-4322-8338-FD601DCE0D28}" destId="{C6AF9760-EDEB-41C7-A3C2-3FE2AA58A8B7}" srcOrd="2" destOrd="0" presId="urn:microsoft.com/office/officeart/2008/layout/VerticalCurvedList"/>
    <dgm:cxn modelId="{3D59A877-49F4-410C-86CE-9896BBC92F53}" type="presParOf" srcId="{780E356C-1185-4322-8338-FD601DCE0D28}" destId="{64ED240D-FC78-4938-B81F-A182217D5FC9}" srcOrd="3" destOrd="0" presId="urn:microsoft.com/office/officeart/2008/layout/VerticalCurvedList"/>
    <dgm:cxn modelId="{C8BBC896-EE78-49FF-897C-4B905D2C38E6}" type="presParOf" srcId="{4657597D-0651-46F0-9CCB-1D68015594AC}" destId="{EDEE9228-EB27-41B7-A819-C9D1336D930B}" srcOrd="1" destOrd="0" presId="urn:microsoft.com/office/officeart/2008/layout/VerticalCurvedList"/>
    <dgm:cxn modelId="{B50116B1-074D-4559-A3D7-8B2441333357}" type="presParOf" srcId="{4657597D-0651-46F0-9CCB-1D68015594AC}" destId="{760081F6-344E-40BA-8926-EFFC7925345A}" srcOrd="2" destOrd="0" presId="urn:microsoft.com/office/officeart/2008/layout/VerticalCurvedList"/>
    <dgm:cxn modelId="{4A00890A-20C8-4EB7-B06B-CAF9B6B3A4F6}" type="presParOf" srcId="{760081F6-344E-40BA-8926-EFFC7925345A}" destId="{33EAF862-5E7F-401E-850E-1206D0F11659}" srcOrd="0" destOrd="0" presId="urn:microsoft.com/office/officeart/2008/layout/VerticalCurvedList"/>
    <dgm:cxn modelId="{BF708128-DF49-4EA3-A16D-C9D294E8DD6D}" type="presParOf" srcId="{4657597D-0651-46F0-9CCB-1D68015594AC}" destId="{5B637542-C600-4992-B77F-B0912C215E85}" srcOrd="3" destOrd="0" presId="urn:microsoft.com/office/officeart/2008/layout/VerticalCurvedList"/>
    <dgm:cxn modelId="{173F82FD-07BF-44EE-BCAE-AAF0CB89BA44}" type="presParOf" srcId="{4657597D-0651-46F0-9CCB-1D68015594AC}" destId="{43B32469-A8CE-4465-B924-181BBFDF9663}" srcOrd="4" destOrd="0" presId="urn:microsoft.com/office/officeart/2008/layout/VerticalCurvedList"/>
    <dgm:cxn modelId="{C72056F8-8589-409A-BDA1-892CE14B8BAD}" type="presParOf" srcId="{43B32469-A8CE-4465-B924-181BBFDF9663}" destId="{906F2199-10C2-4736-82CB-3380E011DAD2}" srcOrd="0" destOrd="0" presId="urn:microsoft.com/office/officeart/2008/layout/VerticalCurvedList"/>
    <dgm:cxn modelId="{B0CB1FF7-2D0C-4208-9D0B-006C549D72C6}" type="presParOf" srcId="{4657597D-0651-46F0-9CCB-1D68015594AC}" destId="{5B421A01-6E24-4D7A-8C4F-68FF30F3CD74}" srcOrd="5" destOrd="0" presId="urn:microsoft.com/office/officeart/2008/layout/VerticalCurvedList"/>
    <dgm:cxn modelId="{A063A28F-91B6-4C6D-BFED-42F348FC103F}" type="presParOf" srcId="{4657597D-0651-46F0-9CCB-1D68015594AC}" destId="{C8754DC8-5EC8-483A-A44D-3A0B6F65C173}" srcOrd="6" destOrd="0" presId="urn:microsoft.com/office/officeart/2008/layout/VerticalCurvedList"/>
    <dgm:cxn modelId="{CFAE6F98-093D-47A3-9466-031DB22E146F}" type="presParOf" srcId="{C8754DC8-5EC8-483A-A44D-3A0B6F65C173}" destId="{BDA9C9E0-0D4C-4E6C-A4D3-92E92360887B}"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AE3CC60-58A6-4356-8D3F-65E3B24A5CE6}">
      <dsp:nvSpPr>
        <dsp:cNvPr id="0" name=""/>
        <dsp:cNvSpPr/>
      </dsp:nvSpPr>
      <dsp:spPr>
        <a:xfrm>
          <a:off x="-4594335" y="-704407"/>
          <a:ext cx="5472816" cy="5472816"/>
        </a:xfrm>
        <a:prstGeom prst="blockArc">
          <a:avLst>
            <a:gd name="adj1" fmla="val 18900000"/>
            <a:gd name="adj2" fmla="val 2700000"/>
            <a:gd name="adj3" fmla="val 395"/>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EE9228-EB27-41B7-A819-C9D1336D930B}">
      <dsp:nvSpPr>
        <dsp:cNvPr id="0" name=""/>
        <dsp:cNvSpPr/>
      </dsp:nvSpPr>
      <dsp:spPr>
        <a:xfrm>
          <a:off x="564979" y="406400"/>
          <a:ext cx="6508625" cy="81280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0960" rIns="60960" bIns="60960" numCol="1" spcCol="1270" anchor="ctr" anchorCtr="0">
          <a:noAutofit/>
        </a:bodyPr>
        <a:lstStyle/>
        <a:p>
          <a:pPr lvl="0" algn="l" defTabSz="1066800">
            <a:lnSpc>
              <a:spcPct val="90000"/>
            </a:lnSpc>
            <a:spcBef>
              <a:spcPct val="0"/>
            </a:spcBef>
            <a:spcAft>
              <a:spcPct val="35000"/>
            </a:spcAft>
          </a:pPr>
          <a:r>
            <a:rPr lang="ru-RU" sz="2400" b="1" kern="1200" dirty="0" smtClean="0"/>
            <a:t>Технологии сохранения и стимулирования здоровья</a:t>
          </a:r>
          <a:endParaRPr lang="ru-RU" sz="2400" kern="1200" dirty="0"/>
        </a:p>
      </dsp:txBody>
      <dsp:txXfrm>
        <a:off x="564979" y="406400"/>
        <a:ext cx="6508625" cy="812800"/>
      </dsp:txXfrm>
    </dsp:sp>
    <dsp:sp modelId="{33EAF862-5E7F-401E-850E-1206D0F11659}">
      <dsp:nvSpPr>
        <dsp:cNvPr id="0" name=""/>
        <dsp:cNvSpPr/>
      </dsp:nvSpPr>
      <dsp:spPr>
        <a:xfrm>
          <a:off x="56979" y="304800"/>
          <a:ext cx="1016000" cy="1016000"/>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637542-C600-4992-B77F-B0912C215E85}">
      <dsp:nvSpPr>
        <dsp:cNvPr id="0" name=""/>
        <dsp:cNvSpPr/>
      </dsp:nvSpPr>
      <dsp:spPr>
        <a:xfrm>
          <a:off x="860432" y="1625599"/>
          <a:ext cx="6213172" cy="81280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0960" rIns="60960" bIns="60960" numCol="1" spcCol="1270" anchor="ctr" anchorCtr="0">
          <a:noAutofit/>
        </a:bodyPr>
        <a:lstStyle/>
        <a:p>
          <a:pPr lvl="0" algn="l" defTabSz="1066800">
            <a:lnSpc>
              <a:spcPct val="90000"/>
            </a:lnSpc>
            <a:spcBef>
              <a:spcPct val="0"/>
            </a:spcBef>
            <a:spcAft>
              <a:spcPct val="35000"/>
            </a:spcAft>
          </a:pPr>
          <a:r>
            <a:rPr lang="ru-RU" sz="2400" b="1" kern="1200" dirty="0" smtClean="0"/>
            <a:t>Технологии  обучения здоровому образу жизни</a:t>
          </a:r>
          <a:endParaRPr lang="ru-RU" sz="2400" kern="1200" dirty="0"/>
        </a:p>
      </dsp:txBody>
      <dsp:txXfrm>
        <a:off x="860432" y="1625599"/>
        <a:ext cx="6213172" cy="812800"/>
      </dsp:txXfrm>
    </dsp:sp>
    <dsp:sp modelId="{906F2199-10C2-4736-82CB-3380E011DAD2}">
      <dsp:nvSpPr>
        <dsp:cNvPr id="0" name=""/>
        <dsp:cNvSpPr/>
      </dsp:nvSpPr>
      <dsp:spPr>
        <a:xfrm>
          <a:off x="352432" y="1523999"/>
          <a:ext cx="1016000" cy="1016000"/>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421A01-6E24-4D7A-8C4F-68FF30F3CD74}">
      <dsp:nvSpPr>
        <dsp:cNvPr id="0" name=""/>
        <dsp:cNvSpPr/>
      </dsp:nvSpPr>
      <dsp:spPr>
        <a:xfrm>
          <a:off x="564979" y="2844800"/>
          <a:ext cx="6508625" cy="81280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ru-RU" sz="2400" kern="1200" dirty="0" smtClean="0"/>
            <a:t>Коррекционные технологии</a:t>
          </a:r>
        </a:p>
        <a:p>
          <a:pPr lvl="0" algn="l" defTabSz="1111250">
            <a:lnSpc>
              <a:spcPct val="90000"/>
            </a:lnSpc>
            <a:spcBef>
              <a:spcPct val="0"/>
            </a:spcBef>
            <a:spcAft>
              <a:spcPct val="35000"/>
            </a:spcAft>
          </a:pPr>
          <a:endParaRPr lang="ru-RU" sz="2400" kern="1200" dirty="0"/>
        </a:p>
      </dsp:txBody>
      <dsp:txXfrm>
        <a:off x="564979" y="2844800"/>
        <a:ext cx="6508625" cy="812800"/>
      </dsp:txXfrm>
    </dsp:sp>
    <dsp:sp modelId="{BDA9C9E0-0D4C-4E6C-A4D3-92E92360887B}">
      <dsp:nvSpPr>
        <dsp:cNvPr id="0" name=""/>
        <dsp:cNvSpPr/>
      </dsp:nvSpPr>
      <dsp:spPr>
        <a:xfrm>
          <a:off x="56979" y="2743200"/>
          <a:ext cx="1016000" cy="1016000"/>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14.02.2019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14.02.2019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14.02.2019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pPr/>
              <a:t>14.02.2019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14.02.2019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pPr/>
              <a:t>14.02.2019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14.02.2019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14.02.2019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14.02.2019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14.02.2019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14.02.2019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pPr/>
              <a:t>14.02.2019</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95250" y="41641"/>
            <a:ext cx="9239250" cy="6929438"/>
          </a:xfrm>
          <a:prstGeom prst="rect">
            <a:avLst/>
          </a:prstGeom>
          <a:noFill/>
          <a:ln w="9525">
            <a:noFill/>
            <a:miter lim="800000"/>
            <a:headEnd/>
            <a:tailEnd/>
          </a:ln>
          <a:effectLst/>
        </p:spPr>
      </p:pic>
      <p:sp>
        <p:nvSpPr>
          <p:cNvPr id="5" name="Прямоугольник 4"/>
          <p:cNvSpPr/>
          <p:nvPr/>
        </p:nvSpPr>
        <p:spPr>
          <a:xfrm>
            <a:off x="0" y="2786058"/>
            <a:ext cx="9001001" cy="255454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40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«Современные </a:t>
            </a:r>
            <a:r>
              <a:rPr lang="ru-RU" sz="4000" b="1" dirty="0" err="1"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з</a:t>
            </a:r>
            <a:r>
              <a:rPr lang="ru-RU" sz="4000" b="1" cap="none" spc="0" dirty="0" err="1"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доровьесберегающие</a:t>
            </a:r>
            <a:r>
              <a:rPr lang="ru-RU" sz="4000" b="1" cap="none" spc="0"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a:p>
            <a:pPr algn="ctr"/>
            <a:r>
              <a:rPr lang="ru-RU" sz="4000" b="1" cap="none" spc="0"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технологии </a:t>
            </a:r>
          </a:p>
          <a:p>
            <a:pPr algn="ctr"/>
            <a:r>
              <a:rPr lang="ru-RU" sz="4000" b="1" cap="none" spc="0"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в </a:t>
            </a:r>
            <a:r>
              <a:rPr lang="ru-RU" sz="4000" b="1" cap="none" spc="0"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детском </a:t>
            </a:r>
            <a:r>
              <a:rPr lang="ru-RU" sz="4000" b="1" cap="none" spc="0"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саду</a:t>
            </a:r>
            <a:r>
              <a:rPr lang="ru-RU" sz="4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t>
            </a:r>
            <a:endParaRPr lang="ru-RU"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Прямоугольник 7"/>
          <p:cNvSpPr/>
          <p:nvPr/>
        </p:nvSpPr>
        <p:spPr>
          <a:xfrm>
            <a:off x="642910" y="1071546"/>
            <a:ext cx="7920880" cy="1200329"/>
          </a:xfrm>
          <a:prstGeom prst="rect">
            <a:avLst/>
          </a:prstGeom>
          <a:noFill/>
        </p:spPr>
        <p:txBody>
          <a:bodyPr wrap="square" lIns="91440" tIns="45720" rIns="91440" bIns="45720">
            <a:spAutoFit/>
          </a:bodyPr>
          <a:lstStyle/>
          <a:p>
            <a:pPr algn="ctr"/>
            <a:r>
              <a:rPr lang="ru-RU" sz="2400" b="1" i="1" cap="none" spc="0" dirty="0">
                <a:ln w="10541" cmpd="sng">
                  <a:solidFill>
                    <a:schemeClr val="accent1">
                      <a:shade val="88000"/>
                      <a:satMod val="110000"/>
                    </a:schemeClr>
                  </a:solidFill>
                  <a:prstDash val="solid"/>
                </a:ln>
                <a:solidFill>
                  <a:srgbClr val="0070C0"/>
                </a:solidFill>
                <a:effectLst/>
              </a:rPr>
              <a:t>Муниципальное бюджетное дошкольное образовательное учреждение </a:t>
            </a:r>
            <a:endParaRPr lang="ru-RU" sz="2400" b="1" i="1" cap="none" spc="0" dirty="0" smtClean="0">
              <a:ln w="10541" cmpd="sng">
                <a:solidFill>
                  <a:schemeClr val="accent1">
                    <a:shade val="88000"/>
                    <a:satMod val="110000"/>
                  </a:schemeClr>
                </a:solidFill>
                <a:prstDash val="solid"/>
              </a:ln>
              <a:solidFill>
                <a:srgbClr val="0070C0"/>
              </a:solidFill>
              <a:effectLst/>
            </a:endParaRPr>
          </a:p>
          <a:p>
            <a:pPr algn="ctr"/>
            <a:r>
              <a:rPr lang="ru-RU" sz="2400" b="1" i="1" cap="none" spc="0" dirty="0" smtClean="0">
                <a:ln w="10541" cmpd="sng">
                  <a:solidFill>
                    <a:schemeClr val="accent1">
                      <a:shade val="88000"/>
                      <a:satMod val="110000"/>
                    </a:schemeClr>
                  </a:solidFill>
                  <a:prstDash val="solid"/>
                </a:ln>
                <a:solidFill>
                  <a:srgbClr val="0070C0"/>
                </a:solidFill>
                <a:effectLst/>
              </a:rPr>
              <a:t>«</a:t>
            </a:r>
            <a:r>
              <a:rPr lang="ru-RU" sz="2400" b="1" i="1" cap="none" spc="0" dirty="0">
                <a:ln w="10541" cmpd="sng">
                  <a:solidFill>
                    <a:schemeClr val="accent1">
                      <a:shade val="88000"/>
                      <a:satMod val="110000"/>
                    </a:schemeClr>
                  </a:solidFill>
                  <a:prstDash val="solid"/>
                </a:ln>
                <a:solidFill>
                  <a:srgbClr val="0070C0"/>
                </a:solidFill>
                <a:effectLst/>
              </a:rPr>
              <a:t>Детский сад № 7 города Судогда»</a:t>
            </a:r>
            <a:endParaRPr lang="ru-RU" sz="2400" b="1" cap="none" spc="0" dirty="0">
              <a:ln w="10541" cmpd="sng">
                <a:solidFill>
                  <a:schemeClr val="accent1">
                    <a:shade val="88000"/>
                    <a:satMod val="110000"/>
                  </a:schemeClr>
                </a:solidFill>
                <a:prstDash val="solid"/>
              </a:ln>
              <a:solidFill>
                <a:srgbClr val="0070C0"/>
              </a:solidFill>
              <a:effectLst/>
            </a:endParaRPr>
          </a:p>
        </p:txBody>
      </p:sp>
    </p:spTree>
    <p:extLst>
      <p:ext uri="{BB962C8B-B14F-4D97-AF65-F5344CB8AC3E}">
        <p14:creationId xmlns="" xmlns:p14="http://schemas.microsoft.com/office/powerpoint/2010/main" val="2949476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95250" y="0"/>
            <a:ext cx="9239250" cy="6929438"/>
          </a:xfrm>
          <a:prstGeom prst="rect">
            <a:avLst/>
          </a:prstGeom>
          <a:noFill/>
          <a:ln w="9525">
            <a:noFill/>
            <a:miter lim="800000"/>
            <a:headEnd/>
            <a:tailEnd/>
          </a:ln>
          <a:effectLst/>
        </p:spPr>
      </p:pic>
      <p:pic>
        <p:nvPicPr>
          <p:cNvPr id="8194" name="Picture 2" descr="G:\фото\кружок к отчету\DSCN7229.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1407"/>
          <a:stretch/>
        </p:blipFill>
        <p:spPr bwMode="auto">
          <a:xfrm>
            <a:off x="4932040" y="764705"/>
            <a:ext cx="3347864" cy="232501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4" name="Блок-схема: перфолента 3"/>
          <p:cNvSpPr/>
          <p:nvPr/>
        </p:nvSpPr>
        <p:spPr>
          <a:xfrm>
            <a:off x="1043608" y="3140969"/>
            <a:ext cx="6696744" cy="504056"/>
          </a:xfrm>
          <a:prstGeom prst="flowChartPunchedTap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400" b="1" spc="150" dirty="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rPr>
              <a:t>Массаж и самомассаж </a:t>
            </a:r>
          </a:p>
        </p:txBody>
      </p:sp>
      <p:pic>
        <p:nvPicPr>
          <p:cNvPr id="5122" name="Picture 2" descr="C:\Users\Администратор\Desktop\DCIM\100NIKON\DSCN9164.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1116"/>
          <a:stretch/>
        </p:blipFill>
        <p:spPr bwMode="auto">
          <a:xfrm>
            <a:off x="683568" y="3793853"/>
            <a:ext cx="3635896" cy="251546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123" name="Picture 3" descr="C:\Users\Администратор\Desktop\DCIM\101NIKON\DSCN9216.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51306" y="3712908"/>
            <a:ext cx="3628597" cy="257261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170" name="Picture 2" descr="C:\Users\Светлана\Desktop\семинар фото\DCIM\101NIKON\DSCN9205.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8463" t="15741" b="5631"/>
          <a:stretch/>
        </p:blipFill>
        <p:spPr bwMode="auto">
          <a:xfrm>
            <a:off x="683568" y="692696"/>
            <a:ext cx="3456384" cy="239702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327299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22683" y="-77482"/>
            <a:ext cx="9239250" cy="6929438"/>
          </a:xfrm>
          <a:prstGeom prst="rect">
            <a:avLst/>
          </a:prstGeom>
          <a:noFill/>
          <a:ln w="9525">
            <a:noFill/>
            <a:miter lim="800000"/>
            <a:headEnd/>
            <a:tailEnd/>
          </a:ln>
          <a:effectLst/>
        </p:spPr>
      </p:pic>
      <p:pic>
        <p:nvPicPr>
          <p:cNvPr id="14" name="Picture 5"/>
          <p:cNvPicPr>
            <a:picLocks noChangeAspect="1" noChangeArrowheads="1"/>
          </p:cNvPicPr>
          <p:nvPr/>
        </p:nvPicPr>
        <p:blipFill>
          <a:blip r:embed="rId3" cstate="print"/>
          <a:srcRect/>
          <a:stretch>
            <a:fillRect/>
          </a:stretch>
        </p:blipFill>
        <p:spPr bwMode="auto">
          <a:xfrm>
            <a:off x="4911845" y="3645025"/>
            <a:ext cx="3365297" cy="2520280"/>
          </a:xfrm>
          <a:prstGeom prst="rect">
            <a:avLst/>
          </a:prstGeom>
          <a:ln>
            <a:noFill/>
          </a:ln>
          <a:effectLst>
            <a:softEdge rad="112500"/>
          </a:effectLst>
        </p:spPr>
      </p:pic>
      <p:pic>
        <p:nvPicPr>
          <p:cNvPr id="6147" name="Picture 3" descr="C:\Users\Администратор\Desktop\DCIM\101NIKON\DSCN9247.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 t="10697" r="31515" b="14882"/>
          <a:stretch/>
        </p:blipFill>
        <p:spPr bwMode="auto">
          <a:xfrm>
            <a:off x="827583" y="3686493"/>
            <a:ext cx="3104223" cy="252996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6148" name="Picture 4" descr="C:\Users\Администратор\Desktop\DCIM\101NIKON\DSCN9242.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15769"/>
          <a:stretch/>
        </p:blipFill>
        <p:spPr bwMode="auto">
          <a:xfrm>
            <a:off x="4911845" y="755878"/>
            <a:ext cx="3492806" cy="220651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Блок-схема: перфолента 1"/>
          <p:cNvSpPr/>
          <p:nvPr/>
        </p:nvSpPr>
        <p:spPr>
          <a:xfrm>
            <a:off x="1115616" y="2962391"/>
            <a:ext cx="6480720" cy="538617"/>
          </a:xfrm>
          <a:prstGeom prst="flowChartPunchedTap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spc="150" dirty="0" smtClean="0">
                <a:solidFill>
                  <a:srgbClr val="FF0000"/>
                </a:solidFill>
              </a:rPr>
              <a:t>Подвижные и спортивные игры</a:t>
            </a:r>
            <a:endParaRPr lang="ru-RU" sz="2400" b="1" spc="150" dirty="0">
              <a:solidFill>
                <a:srgbClr val="FF0000"/>
              </a:solidFill>
            </a:endParaRPr>
          </a:p>
        </p:txBody>
      </p:sp>
      <p:pic>
        <p:nvPicPr>
          <p:cNvPr id="4" name="Picture 2" descr="C:\Users\Светлана\Desktop\семинар фото\DCIM\101NIKON\DSCN9195.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9871" t="16244"/>
          <a:stretch/>
        </p:blipFill>
        <p:spPr bwMode="auto">
          <a:xfrm>
            <a:off x="691447" y="692696"/>
            <a:ext cx="3664529" cy="228168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12633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2" cstate="print"/>
          <a:srcRect/>
          <a:stretch>
            <a:fillRect/>
          </a:stretch>
        </p:blipFill>
        <p:spPr bwMode="auto">
          <a:xfrm>
            <a:off x="0" y="0"/>
            <a:ext cx="9239250" cy="6929438"/>
          </a:xfrm>
          <a:prstGeom prst="rect">
            <a:avLst/>
          </a:prstGeom>
          <a:noFill/>
          <a:ln w="9525">
            <a:noFill/>
            <a:miter lim="800000"/>
            <a:headEnd/>
            <a:tailEnd/>
          </a:ln>
          <a:effectLst/>
        </p:spPr>
      </p:pic>
      <p:pic>
        <p:nvPicPr>
          <p:cNvPr id="1027" name="Picture 3" descr="G:\Фото Вале-2\DSCN8992.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4707" t="22381" r="32851"/>
          <a:stretch/>
        </p:blipFill>
        <p:spPr bwMode="auto">
          <a:xfrm>
            <a:off x="4283968" y="883064"/>
            <a:ext cx="1512606" cy="207470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56176" y="731084"/>
            <a:ext cx="2374081" cy="2519433"/>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descr="G:\Фото Вале-2 (2)\IMG_20180322_152749.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6089"/>
          <a:stretch/>
        </p:blipFill>
        <p:spPr bwMode="auto">
          <a:xfrm>
            <a:off x="727756" y="3857628"/>
            <a:ext cx="3245946" cy="259228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4" name="Блок-схема: перфолента 3"/>
          <p:cNvSpPr/>
          <p:nvPr/>
        </p:nvSpPr>
        <p:spPr>
          <a:xfrm>
            <a:off x="1214414" y="3214686"/>
            <a:ext cx="6643734" cy="575012"/>
          </a:xfrm>
          <a:prstGeom prst="flowChartPunchedTap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spc="150" dirty="0" smtClean="0">
                <a:solidFill>
                  <a:srgbClr val="FF0000"/>
                </a:solidFill>
              </a:rPr>
              <a:t>Дыхательная гимнастика</a:t>
            </a:r>
            <a:endParaRPr lang="ru-RU" sz="2400" b="1" spc="150" dirty="0">
              <a:solidFill>
                <a:srgbClr val="FF0000"/>
              </a:solidFill>
            </a:endParaRPr>
          </a:p>
        </p:txBody>
      </p:sp>
      <p:pic>
        <p:nvPicPr>
          <p:cNvPr id="6" name="Picture 2" descr="C:\Users\Светлана\Desktop\семинар фото\Фото Вале\IMG_20180322_153942.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1830" t="11219" r="9631"/>
          <a:stretch/>
        </p:blipFill>
        <p:spPr bwMode="auto">
          <a:xfrm>
            <a:off x="5040271" y="3789698"/>
            <a:ext cx="3332398" cy="263333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9" name="Picture 2" descr="C:\Users\Светлана\Desktop\семинар фото\DCIM\100NIKON\DSCN9115.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96485" y="739815"/>
            <a:ext cx="3212494" cy="240937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2470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2" cstate="print"/>
          <a:srcRect/>
          <a:stretch>
            <a:fillRect/>
          </a:stretch>
        </p:blipFill>
        <p:spPr bwMode="auto">
          <a:xfrm>
            <a:off x="0" y="-38760"/>
            <a:ext cx="9239250" cy="6929438"/>
          </a:xfrm>
          <a:prstGeom prst="rect">
            <a:avLst/>
          </a:prstGeom>
          <a:noFill/>
          <a:ln w="9525">
            <a:noFill/>
            <a:miter lim="800000"/>
            <a:headEnd/>
            <a:tailEnd/>
          </a:ln>
          <a:effectLst/>
        </p:spPr>
      </p:pic>
      <p:pic>
        <p:nvPicPr>
          <p:cNvPr id="3074" name="Picture 2" descr="G:\Фото Вале-2 (2)\IMG_20180322_152629.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7972"/>
          <a:stretch/>
        </p:blipFill>
        <p:spPr bwMode="auto">
          <a:xfrm>
            <a:off x="5148064" y="620687"/>
            <a:ext cx="3419872" cy="236043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Блок-схема: перфолента 1"/>
          <p:cNvSpPr/>
          <p:nvPr/>
        </p:nvSpPr>
        <p:spPr>
          <a:xfrm>
            <a:off x="1090124" y="2924944"/>
            <a:ext cx="6264696" cy="619326"/>
          </a:xfrm>
          <a:prstGeom prst="flowChartPunchedTap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400" b="1" spc="150" dirty="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rPr>
              <a:t>Пальчиковая гимнастика</a:t>
            </a:r>
          </a:p>
        </p:txBody>
      </p:sp>
      <p:pic>
        <p:nvPicPr>
          <p:cNvPr id="3" name="Picture 2" descr="C:\Users\Администратор\Desktop\DCIM\101NIKON\DSCN928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5576" y="660593"/>
            <a:ext cx="3182315" cy="238673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3075" name="Picture 3" descr="C:\Users\Администратор\Desktop\DCIM\101NIKON\DSCN9273.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4994"/>
          <a:stretch/>
        </p:blipFill>
        <p:spPr bwMode="auto">
          <a:xfrm>
            <a:off x="611560" y="3625990"/>
            <a:ext cx="3781179" cy="275861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3076" name="Picture 4" descr="C:\Users\Администратор\Desktop\DCIM\100NIKON\DSCN9155.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860032" y="3464719"/>
            <a:ext cx="3582144" cy="268660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53086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cstate="print"/>
          <a:srcRect/>
          <a:stretch>
            <a:fillRect/>
          </a:stretch>
        </p:blipFill>
        <p:spPr bwMode="auto">
          <a:xfrm>
            <a:off x="0" y="-33601"/>
            <a:ext cx="9239250" cy="6929438"/>
          </a:xfrm>
          <a:prstGeom prst="rect">
            <a:avLst/>
          </a:prstGeom>
          <a:noFill/>
          <a:ln w="9525">
            <a:noFill/>
            <a:miter lim="800000"/>
            <a:headEnd/>
            <a:tailEnd/>
          </a:ln>
          <a:effectLst/>
        </p:spPr>
      </p:pic>
      <p:sp>
        <p:nvSpPr>
          <p:cNvPr id="4" name="Блок-схема: перфолента 3"/>
          <p:cNvSpPr/>
          <p:nvPr/>
        </p:nvSpPr>
        <p:spPr>
          <a:xfrm>
            <a:off x="1259632" y="2991798"/>
            <a:ext cx="7056784" cy="573032"/>
          </a:xfrm>
          <a:prstGeom prst="flowChartPunchedTap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400" b="1" spc="150" dirty="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rPr>
              <a:t>Гимнастика пробуждения</a:t>
            </a:r>
          </a:p>
        </p:txBody>
      </p:sp>
      <p:pic>
        <p:nvPicPr>
          <p:cNvPr id="1026" name="Picture 2" descr="C:\Users\Администратор\Desktop\DCIM\100NIKON\DSCN904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77251" y="602756"/>
            <a:ext cx="3238938" cy="242920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27" name="Picture 3" descr="C:\Users\Администратор\Desktop\DCIM\100NIKON\DSCN904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99592" y="3643314"/>
            <a:ext cx="3563888" cy="267291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28" name="Picture 4" descr="C:\Users\Администратор\Desktop\DCIM\100NIKON\DSCN9049.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00100" y="642918"/>
            <a:ext cx="3131840" cy="234888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3074" name="Picture 2" descr="C:\Users\Светлана\Desktop\семинар фото\DCIM\100NIKON\DSCN9054.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19722" r="13603"/>
          <a:stretch/>
        </p:blipFill>
        <p:spPr bwMode="auto">
          <a:xfrm>
            <a:off x="5000628" y="3714752"/>
            <a:ext cx="3384376" cy="252111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65458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cstate="print"/>
          <a:srcRect/>
          <a:stretch>
            <a:fillRect/>
          </a:stretch>
        </p:blipFill>
        <p:spPr bwMode="auto">
          <a:xfrm>
            <a:off x="0" y="0"/>
            <a:ext cx="9239250" cy="6929438"/>
          </a:xfrm>
          <a:prstGeom prst="rect">
            <a:avLst/>
          </a:prstGeom>
          <a:noFill/>
          <a:ln w="9525">
            <a:noFill/>
            <a:miter lim="800000"/>
            <a:headEnd/>
            <a:tailEnd/>
          </a:ln>
          <a:effectLst/>
        </p:spPr>
      </p:pic>
      <p:sp>
        <p:nvSpPr>
          <p:cNvPr id="4" name="Блок-схема: перфолента 3"/>
          <p:cNvSpPr/>
          <p:nvPr/>
        </p:nvSpPr>
        <p:spPr>
          <a:xfrm>
            <a:off x="1187624" y="2901236"/>
            <a:ext cx="6840760" cy="563483"/>
          </a:xfrm>
          <a:prstGeom prst="flowChartPunchedTap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2800" b="1" dirty="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endParaRPr>
          </a:p>
        </p:txBody>
      </p:sp>
      <p:sp>
        <p:nvSpPr>
          <p:cNvPr id="2" name="Прямоугольник 1"/>
          <p:cNvSpPr/>
          <p:nvPr/>
        </p:nvSpPr>
        <p:spPr>
          <a:xfrm>
            <a:off x="2267744" y="3003054"/>
            <a:ext cx="4464496" cy="461665"/>
          </a:xfrm>
          <a:prstGeom prst="rect">
            <a:avLst/>
          </a:prstGeom>
        </p:spPr>
        <p:txBody>
          <a:bodyPr wrap="square">
            <a:spAutoFit/>
          </a:bodyPr>
          <a:lstStyle/>
          <a:p>
            <a:pPr algn="ctr"/>
            <a:r>
              <a:rPr lang="ru-RU" sz="2400" b="1" spc="150" dirty="0">
                <a:solidFill>
                  <a:srgbClr val="FF0000"/>
                </a:solidFill>
              </a:rPr>
              <a:t>Р</a:t>
            </a:r>
            <a:r>
              <a:rPr lang="ru-RU" sz="2400" b="1" spc="150" dirty="0" smtClean="0">
                <a:solidFill>
                  <a:srgbClr val="FF0000"/>
                </a:solidFill>
              </a:rPr>
              <a:t>итмопластика</a:t>
            </a:r>
            <a:endParaRPr lang="ru-RU" sz="2400" b="1" spc="150" dirty="0">
              <a:solidFill>
                <a:srgbClr val="FF0000"/>
              </a:solidFill>
            </a:endParaRPr>
          </a:p>
        </p:txBody>
      </p:sp>
      <p:pic>
        <p:nvPicPr>
          <p:cNvPr id="7170" name="Picture 2" descr="C:\Users\Администратор\Desktop\DCIM\101NIKON\DSCN9257.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1175" y="636280"/>
            <a:ext cx="3019942" cy="226495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171" name="Picture 3" descr="C:\Users\Администратор\Desktop\DCIM\101NIKON\DSCN9258.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45575" y="689028"/>
            <a:ext cx="2952328" cy="221424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172" name="Picture 4" descr="C:\Users\Администратор\Desktop\DCIM\101NIKON\DSCN9264.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3713" b="18722"/>
          <a:stretch/>
        </p:blipFill>
        <p:spPr bwMode="auto">
          <a:xfrm>
            <a:off x="611560" y="3789040"/>
            <a:ext cx="3697807" cy="234105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173" name="Picture 5" descr="C:\Users\Администратор\Desktop\DCIM\101NIKON\DSCN9271.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3755" r="9453" b="33413"/>
          <a:stretch/>
        </p:blipFill>
        <p:spPr bwMode="auto">
          <a:xfrm>
            <a:off x="4932040" y="3789040"/>
            <a:ext cx="3818213" cy="219703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190294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cstate="print"/>
          <a:srcRect/>
          <a:stretch>
            <a:fillRect/>
          </a:stretch>
        </p:blipFill>
        <p:spPr bwMode="auto">
          <a:xfrm>
            <a:off x="0" y="0"/>
            <a:ext cx="9239250" cy="6929438"/>
          </a:xfrm>
          <a:prstGeom prst="rect">
            <a:avLst/>
          </a:prstGeom>
          <a:noFill/>
          <a:ln w="9525">
            <a:noFill/>
            <a:miter lim="800000"/>
            <a:headEnd/>
            <a:tailEnd/>
          </a:ln>
          <a:effectLst/>
        </p:spPr>
      </p:pic>
      <p:pic>
        <p:nvPicPr>
          <p:cNvPr id="2" name="Picture 2" descr="G:\Фото Вале-2 (2)\IMG_20180322_15214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04048" y="506359"/>
            <a:ext cx="3456384" cy="240288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100" name="Picture 4" descr="G:\Фото Вале-2\DSCN9003.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6655" r="15973"/>
          <a:stretch/>
        </p:blipFill>
        <p:spPr bwMode="auto">
          <a:xfrm>
            <a:off x="899592" y="476672"/>
            <a:ext cx="3600400" cy="250333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4" name="Блок-схема: перфолента 3"/>
          <p:cNvSpPr/>
          <p:nvPr/>
        </p:nvSpPr>
        <p:spPr>
          <a:xfrm>
            <a:off x="1259632" y="2909245"/>
            <a:ext cx="6120680" cy="555474"/>
          </a:xfrm>
          <a:prstGeom prst="flowChartPunchedTap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spc="150" dirty="0" smtClean="0">
                <a:solidFill>
                  <a:srgbClr val="FF0000"/>
                </a:solidFill>
              </a:rPr>
              <a:t>Гимнастика для глаз</a:t>
            </a:r>
            <a:endParaRPr lang="ru-RU" sz="2400" b="1" spc="150" dirty="0">
              <a:solidFill>
                <a:srgbClr val="FF0000"/>
              </a:solidFill>
            </a:endParaRPr>
          </a:p>
        </p:txBody>
      </p:sp>
      <p:pic>
        <p:nvPicPr>
          <p:cNvPr id="2050" name="Picture 2" descr="C:\Users\Светлана\Desktop\семинар фото\Фото Вале\IMG_20180322_152416.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12612"/>
          <a:stretch/>
        </p:blipFill>
        <p:spPr bwMode="auto">
          <a:xfrm>
            <a:off x="636664" y="3478706"/>
            <a:ext cx="3744415" cy="279457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2051" name="Picture 3" descr="C:\Users\Светлана\Desktop\семинар фото\Фото Вале\IMG_20180322_153724.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04048" y="3634814"/>
            <a:ext cx="3515882" cy="263691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97623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cstate="print"/>
          <a:srcRect/>
          <a:stretch>
            <a:fillRect/>
          </a:stretch>
        </p:blipFill>
        <p:spPr bwMode="auto">
          <a:xfrm>
            <a:off x="0" y="0"/>
            <a:ext cx="9239250" cy="6929438"/>
          </a:xfrm>
          <a:prstGeom prst="rect">
            <a:avLst/>
          </a:prstGeom>
          <a:noFill/>
          <a:ln w="9525">
            <a:noFill/>
            <a:miter lim="800000"/>
            <a:headEnd/>
            <a:tailEnd/>
          </a:ln>
          <a:effectLst/>
        </p:spPr>
      </p:pic>
      <p:pic>
        <p:nvPicPr>
          <p:cNvPr id="5123" name="Picture 3" descr="G:\Фото Вале-2\DSCN902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576" y="3789040"/>
            <a:ext cx="3240360" cy="243027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126" name="Picture 6" descr="G:\Фото Вале-2\DSCN9007.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8154" t="5530" r="7493"/>
          <a:stretch/>
        </p:blipFill>
        <p:spPr bwMode="auto">
          <a:xfrm>
            <a:off x="883883" y="546022"/>
            <a:ext cx="2983746" cy="250618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Блок-схема: перфолента 1"/>
          <p:cNvSpPr/>
          <p:nvPr/>
        </p:nvSpPr>
        <p:spPr>
          <a:xfrm>
            <a:off x="1187624" y="3068960"/>
            <a:ext cx="6696744" cy="648072"/>
          </a:xfrm>
          <a:prstGeom prst="flowChartPunchedTap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400" b="1" spc="150" dirty="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rPr>
              <a:t>Коррекционные технологии</a:t>
            </a:r>
          </a:p>
        </p:txBody>
      </p:sp>
      <p:pic>
        <p:nvPicPr>
          <p:cNvPr id="8" name="Picture 3" descr="C:\Users\Администратор\Desktop\DCIM\100NIKON\DSCN9139.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4816" b="-1"/>
          <a:stretch/>
        </p:blipFill>
        <p:spPr bwMode="auto">
          <a:xfrm>
            <a:off x="4716016" y="515821"/>
            <a:ext cx="3456384" cy="246745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9" name="Picture 2" descr="C:\Users\Администратор\Desktop\DCIM\100NIKON\DSCN9145.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752528" y="3801518"/>
            <a:ext cx="3419872" cy="243027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88441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cstate="print"/>
          <a:srcRect/>
          <a:stretch>
            <a:fillRect/>
          </a:stretch>
        </p:blipFill>
        <p:spPr bwMode="auto">
          <a:xfrm>
            <a:off x="0" y="0"/>
            <a:ext cx="9239250" cy="6929438"/>
          </a:xfrm>
          <a:prstGeom prst="rect">
            <a:avLst/>
          </a:prstGeom>
          <a:noFill/>
          <a:ln w="9525">
            <a:noFill/>
            <a:miter lim="800000"/>
            <a:headEnd/>
            <a:tailEnd/>
          </a:ln>
          <a:effectLst/>
        </p:spPr>
      </p:pic>
      <p:sp>
        <p:nvSpPr>
          <p:cNvPr id="4" name="Блок-схема: перфолента 3"/>
          <p:cNvSpPr/>
          <p:nvPr/>
        </p:nvSpPr>
        <p:spPr>
          <a:xfrm>
            <a:off x="1043608" y="2996953"/>
            <a:ext cx="6552728" cy="576064"/>
          </a:xfrm>
          <a:prstGeom prst="flowChartPunchedTap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400" b="1" spc="150" dirty="0" smtClean="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rPr>
              <a:t>Музыкотерапия</a:t>
            </a:r>
            <a:endParaRPr lang="ru-RU" sz="2400" b="1" spc="150" dirty="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endParaRPr>
          </a:p>
        </p:txBody>
      </p:sp>
      <p:pic>
        <p:nvPicPr>
          <p:cNvPr id="7" name="Picture 4" descr="G:\DCIM\106NIKON\DSCN147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l="-2" t="32106" r="41438" b="-2"/>
          <a:stretch>
            <a:fillRect/>
          </a:stretch>
        </p:blipFill>
        <p:spPr bwMode="auto">
          <a:xfrm>
            <a:off x="5253247" y="673046"/>
            <a:ext cx="3240360" cy="232390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0248" y="692696"/>
            <a:ext cx="3541712" cy="2360612"/>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04048" y="3680743"/>
            <a:ext cx="3572942" cy="2622183"/>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70248" y="3716479"/>
            <a:ext cx="3779055" cy="252028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926144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cstate="print"/>
          <a:srcRect/>
          <a:stretch>
            <a:fillRect/>
          </a:stretch>
        </p:blipFill>
        <p:spPr bwMode="auto">
          <a:xfrm>
            <a:off x="-69468" y="-13547"/>
            <a:ext cx="9239250" cy="6929438"/>
          </a:xfrm>
          <a:prstGeom prst="rect">
            <a:avLst/>
          </a:prstGeom>
          <a:noFill/>
          <a:ln w="9525">
            <a:noFill/>
            <a:miter lim="800000"/>
            <a:headEnd/>
            <a:tailEnd/>
          </a:ln>
          <a:effectLst/>
        </p:spPr>
      </p:pic>
      <p:sp>
        <p:nvSpPr>
          <p:cNvPr id="4" name="Блок-схема: перфолента 3"/>
          <p:cNvSpPr/>
          <p:nvPr/>
        </p:nvSpPr>
        <p:spPr>
          <a:xfrm>
            <a:off x="827584" y="2960961"/>
            <a:ext cx="7272808" cy="490211"/>
          </a:xfrm>
          <a:prstGeom prst="flowChartPunchedTap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2800" b="1" dirty="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endParaRPr>
          </a:p>
        </p:txBody>
      </p:sp>
      <p:sp>
        <p:nvSpPr>
          <p:cNvPr id="2" name="Прямоугольник 1"/>
          <p:cNvSpPr/>
          <p:nvPr/>
        </p:nvSpPr>
        <p:spPr>
          <a:xfrm>
            <a:off x="2275326" y="2990681"/>
            <a:ext cx="4032448" cy="461665"/>
          </a:xfrm>
          <a:prstGeom prst="rect">
            <a:avLst/>
          </a:prstGeom>
        </p:spPr>
        <p:txBody>
          <a:bodyPr wrap="square">
            <a:spAutoFit/>
          </a:bodyPr>
          <a:lstStyle/>
          <a:p>
            <a:pPr algn="ctr"/>
            <a:r>
              <a:rPr lang="ru-RU" sz="2400" b="1" spc="150" dirty="0" smtClean="0">
                <a:solidFill>
                  <a:srgbClr val="FF0000"/>
                </a:solidFill>
              </a:rPr>
              <a:t>Су – </a:t>
            </a:r>
            <a:r>
              <a:rPr lang="ru-RU" sz="2400" b="1" spc="150" dirty="0" err="1" smtClean="0">
                <a:solidFill>
                  <a:srgbClr val="FF0000"/>
                </a:solidFill>
              </a:rPr>
              <a:t>джок</a:t>
            </a:r>
            <a:r>
              <a:rPr lang="ru-RU" sz="2400" b="1" spc="150" dirty="0" smtClean="0">
                <a:solidFill>
                  <a:srgbClr val="FF0000"/>
                </a:solidFill>
              </a:rPr>
              <a:t> терапия</a:t>
            </a:r>
            <a:endParaRPr lang="ru-RU" sz="2400" b="1" spc="150" dirty="0">
              <a:solidFill>
                <a:srgbClr val="FF0000"/>
              </a:solidFill>
            </a:endParaRPr>
          </a:p>
        </p:txBody>
      </p:sp>
      <p:pic>
        <p:nvPicPr>
          <p:cNvPr id="9218" name="Picture 2" descr="C:\Users\Светлана\Desktop\семинар фото\DCIM\100NIKON\DSCN9083.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9810" r="5635"/>
          <a:stretch/>
        </p:blipFill>
        <p:spPr bwMode="auto">
          <a:xfrm>
            <a:off x="683568" y="623924"/>
            <a:ext cx="3384375" cy="215700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26" name="Picture 2" descr="G:\101NIKON\DSCN9307.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22868"/>
          <a:stretch/>
        </p:blipFill>
        <p:spPr bwMode="auto">
          <a:xfrm>
            <a:off x="5076056" y="623924"/>
            <a:ext cx="3203848" cy="221726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27" name="Picture 3" descr="G:\101NIKON\DSCN9312.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19540"/>
          <a:stretch/>
        </p:blipFill>
        <p:spPr bwMode="auto">
          <a:xfrm>
            <a:off x="611560" y="3933056"/>
            <a:ext cx="3312368" cy="220486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28" name="Picture 4" descr="G:\101NIKON\DSCN9315.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8867" t="16080"/>
          <a:stretch/>
        </p:blipFill>
        <p:spPr bwMode="auto">
          <a:xfrm>
            <a:off x="5063139" y="3933056"/>
            <a:ext cx="2952327" cy="220588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67335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95250" y="-71438"/>
            <a:ext cx="9239250" cy="6929438"/>
          </a:xfrm>
          <a:prstGeom prst="rect">
            <a:avLst/>
          </a:prstGeom>
          <a:noFill/>
          <a:ln w="9525">
            <a:noFill/>
            <a:miter lim="800000"/>
            <a:headEnd/>
            <a:tailEnd/>
          </a:ln>
          <a:effectLst/>
        </p:spPr>
      </p:pic>
      <p:sp>
        <p:nvSpPr>
          <p:cNvPr id="6" name="Прямоугольник 5"/>
          <p:cNvSpPr/>
          <p:nvPr/>
        </p:nvSpPr>
        <p:spPr>
          <a:xfrm>
            <a:off x="3131841" y="1071546"/>
            <a:ext cx="5369249" cy="446276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2400" b="1" cap="none" spc="0" dirty="0" smtClean="0">
                <a:ln w="11430"/>
                <a:solidFill>
                  <a:schemeClr val="accent1">
                    <a:lumMod val="75000"/>
                  </a:schemeClr>
                </a:solidFill>
                <a:effectLst>
                  <a:outerShdw blurRad="80000" dist="40000" dir="5040000" algn="tl">
                    <a:srgbClr val="000000">
                      <a:alpha val="30000"/>
                    </a:srgbClr>
                  </a:outerShdw>
                </a:effectLst>
              </a:rPr>
              <a:t>Инструктор</a:t>
            </a:r>
          </a:p>
          <a:p>
            <a:pPr algn="ctr"/>
            <a:r>
              <a:rPr lang="ru-RU" sz="2400" b="1" cap="none" spc="0" dirty="0" smtClean="0">
                <a:ln w="11430"/>
                <a:solidFill>
                  <a:schemeClr val="accent1">
                    <a:lumMod val="75000"/>
                  </a:schemeClr>
                </a:solidFill>
                <a:effectLst>
                  <a:outerShdw blurRad="80000" dist="40000" dir="5040000" algn="tl">
                    <a:srgbClr val="000000">
                      <a:alpha val="30000"/>
                    </a:srgbClr>
                  </a:outerShdw>
                </a:effectLst>
              </a:rPr>
              <a:t> по физической культуре </a:t>
            </a:r>
          </a:p>
          <a:p>
            <a:pPr algn="ctr"/>
            <a:endParaRPr lang="ru-RU" sz="2400" b="1" dirty="0" smtClean="0">
              <a:ln w="11430"/>
              <a:solidFill>
                <a:schemeClr val="accent1">
                  <a:lumMod val="75000"/>
                </a:schemeClr>
              </a:solidFill>
              <a:effectLst>
                <a:outerShdw blurRad="80000" dist="40000" dir="5040000" algn="tl">
                  <a:srgbClr val="000000">
                    <a:alpha val="30000"/>
                  </a:srgbClr>
                </a:outerShdw>
              </a:effectLst>
            </a:endParaRPr>
          </a:p>
          <a:p>
            <a:pPr algn="ctr"/>
            <a:r>
              <a:rPr lang="ru-RU" sz="2400" b="1" cap="none" spc="0" dirty="0" smtClean="0">
                <a:ln w="11430"/>
                <a:solidFill>
                  <a:schemeClr val="accent1">
                    <a:lumMod val="75000"/>
                  </a:schemeClr>
                </a:solidFill>
                <a:effectLst>
                  <a:outerShdw blurRad="80000" dist="40000" dir="5040000" algn="tl">
                    <a:srgbClr val="000000">
                      <a:alpha val="30000"/>
                    </a:srgbClr>
                  </a:outerShdw>
                </a:effectLst>
              </a:rPr>
              <a:t>Визгунова Валентина Геннадьевна</a:t>
            </a:r>
          </a:p>
          <a:p>
            <a:pPr algn="ctr"/>
            <a:endParaRPr lang="ru-RU" sz="2400" b="1" cap="none" spc="0" dirty="0" smtClean="0">
              <a:ln w="11430"/>
              <a:solidFill>
                <a:schemeClr val="accent1">
                  <a:lumMod val="75000"/>
                </a:schemeClr>
              </a:solidFill>
              <a:effectLst>
                <a:outerShdw blurRad="80000" dist="40000" dir="5040000" algn="tl">
                  <a:srgbClr val="000000">
                    <a:alpha val="30000"/>
                  </a:srgbClr>
                </a:outerShdw>
              </a:effectLst>
            </a:endParaRPr>
          </a:p>
          <a:p>
            <a:pPr algn="ctr"/>
            <a:r>
              <a:rPr lang="ru-RU" sz="2000" b="1" i="1" dirty="0">
                <a:ln w="11430"/>
                <a:solidFill>
                  <a:schemeClr val="accent1">
                    <a:lumMod val="75000"/>
                  </a:schemeClr>
                </a:solidFill>
                <a:effectLst>
                  <a:outerShdw blurRad="80000" dist="40000" dir="5040000" algn="tl">
                    <a:srgbClr val="000000">
                      <a:alpha val="30000"/>
                    </a:srgbClr>
                  </a:outerShdw>
                </a:effectLst>
              </a:rPr>
              <a:t>Педагогический стаж работы: </a:t>
            </a:r>
            <a:r>
              <a:rPr lang="ru-RU" sz="2000" b="1" i="1" dirty="0" smtClean="0">
                <a:ln w="11430"/>
                <a:solidFill>
                  <a:schemeClr val="accent1">
                    <a:lumMod val="75000"/>
                  </a:schemeClr>
                </a:solidFill>
                <a:effectLst>
                  <a:outerShdw blurRad="80000" dist="40000" dir="5040000" algn="tl">
                    <a:srgbClr val="000000">
                      <a:alpha val="30000"/>
                    </a:srgbClr>
                  </a:outerShdw>
                </a:effectLst>
              </a:rPr>
              <a:t>40 лет,</a:t>
            </a:r>
          </a:p>
          <a:p>
            <a:pPr algn="ctr"/>
            <a:endParaRPr lang="ru-RU" sz="2000" b="1" i="1" dirty="0">
              <a:ln w="11430"/>
              <a:solidFill>
                <a:schemeClr val="accent1">
                  <a:lumMod val="75000"/>
                </a:schemeClr>
              </a:solidFill>
              <a:effectLst>
                <a:outerShdw blurRad="80000" dist="40000" dir="5040000" algn="tl">
                  <a:srgbClr val="000000">
                    <a:alpha val="30000"/>
                  </a:srgbClr>
                </a:outerShdw>
              </a:effectLst>
            </a:endParaRPr>
          </a:p>
          <a:p>
            <a:r>
              <a:rPr lang="ru-RU" sz="2000" b="1" i="1" dirty="0">
                <a:ln w="11430"/>
                <a:solidFill>
                  <a:schemeClr val="accent1">
                    <a:lumMod val="75000"/>
                  </a:schemeClr>
                </a:solidFill>
                <a:effectLst>
                  <a:outerShdw blurRad="80000" dist="40000" dir="5040000" algn="tl">
                    <a:srgbClr val="000000">
                      <a:alpha val="30000"/>
                    </a:srgbClr>
                  </a:outerShdw>
                </a:effectLst>
              </a:rPr>
              <a:t>  </a:t>
            </a:r>
            <a:r>
              <a:rPr lang="ru-RU" sz="2000" b="1" i="1" dirty="0" smtClean="0">
                <a:ln w="11430"/>
                <a:solidFill>
                  <a:schemeClr val="accent1">
                    <a:lumMod val="75000"/>
                  </a:schemeClr>
                </a:solidFill>
                <a:effectLst>
                  <a:outerShdw blurRad="80000" dist="40000" dir="5040000" algn="tl">
                    <a:srgbClr val="000000">
                      <a:alpha val="30000"/>
                    </a:srgbClr>
                  </a:outerShdw>
                </a:effectLst>
              </a:rPr>
              <a:t>В </a:t>
            </a:r>
            <a:r>
              <a:rPr lang="ru-RU" sz="2000" b="1" i="1" dirty="0">
                <a:ln w="11430"/>
                <a:solidFill>
                  <a:schemeClr val="accent1">
                    <a:lumMod val="75000"/>
                  </a:schemeClr>
                </a:solidFill>
                <a:effectLst>
                  <a:outerShdw blurRad="80000" dist="40000" dir="5040000" algn="tl">
                    <a:srgbClr val="000000">
                      <a:alpha val="30000"/>
                    </a:srgbClr>
                  </a:outerShdw>
                </a:effectLst>
              </a:rPr>
              <a:t>занимаемой должности: </a:t>
            </a:r>
            <a:r>
              <a:rPr lang="ru-RU" sz="2000" b="1" i="1" dirty="0" smtClean="0">
                <a:ln w="11430"/>
                <a:solidFill>
                  <a:schemeClr val="accent1">
                    <a:lumMod val="75000"/>
                  </a:schemeClr>
                </a:solidFill>
                <a:effectLst>
                  <a:outerShdw blurRad="80000" dist="40000" dir="5040000" algn="tl">
                    <a:srgbClr val="000000">
                      <a:alpha val="30000"/>
                    </a:srgbClr>
                  </a:outerShdw>
                </a:effectLst>
              </a:rPr>
              <a:t>15 </a:t>
            </a:r>
            <a:r>
              <a:rPr lang="ru-RU" sz="2000" b="1" i="1" dirty="0">
                <a:ln w="11430"/>
                <a:solidFill>
                  <a:schemeClr val="accent1">
                    <a:lumMod val="75000"/>
                  </a:schemeClr>
                </a:solidFill>
                <a:effectLst>
                  <a:outerShdw blurRad="80000" dist="40000" dir="5040000" algn="tl">
                    <a:srgbClr val="000000">
                      <a:alpha val="30000"/>
                    </a:srgbClr>
                  </a:outerShdw>
                </a:effectLst>
              </a:rPr>
              <a:t>лет</a:t>
            </a:r>
          </a:p>
          <a:p>
            <a:pPr algn="ctr"/>
            <a:endParaRPr lang="ru-RU" sz="2000" b="1" i="1" dirty="0">
              <a:ln w="11430"/>
              <a:solidFill>
                <a:schemeClr val="accent1">
                  <a:lumMod val="75000"/>
                </a:schemeClr>
              </a:solidFill>
              <a:effectLst>
                <a:outerShdw blurRad="80000" dist="40000" dir="5040000" algn="tl">
                  <a:srgbClr val="000000">
                    <a:alpha val="30000"/>
                  </a:srgbClr>
                </a:outerShdw>
              </a:effectLst>
            </a:endParaRPr>
          </a:p>
          <a:p>
            <a:pPr algn="ctr"/>
            <a:r>
              <a:rPr lang="ru-RU" sz="2000" b="1" i="1" dirty="0" smtClean="0">
                <a:ln w="11430"/>
                <a:solidFill>
                  <a:schemeClr val="accent1">
                    <a:lumMod val="75000"/>
                  </a:schemeClr>
                </a:solidFill>
                <a:effectLst>
                  <a:outerShdw blurRad="80000" dist="40000" dir="5040000" algn="tl">
                    <a:srgbClr val="000000">
                      <a:alpha val="30000"/>
                    </a:srgbClr>
                  </a:outerShdw>
                </a:effectLst>
              </a:rPr>
              <a:t>Высшая </a:t>
            </a:r>
            <a:r>
              <a:rPr lang="ru-RU" sz="2000" b="1" i="1" dirty="0">
                <a:ln w="11430"/>
                <a:solidFill>
                  <a:schemeClr val="accent1">
                    <a:lumMod val="75000"/>
                  </a:schemeClr>
                </a:solidFill>
                <a:effectLst>
                  <a:outerShdw blurRad="80000" dist="40000" dir="5040000" algn="tl">
                    <a:srgbClr val="000000">
                      <a:alpha val="30000"/>
                    </a:srgbClr>
                  </a:outerShdw>
                </a:effectLst>
              </a:rPr>
              <a:t>квалификационная категория</a:t>
            </a:r>
          </a:p>
          <a:p>
            <a:pPr algn="ctr"/>
            <a:endParaRPr lang="ru-RU"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algn="ctr"/>
            <a:endParaRPr lang="ru-RU" sz="3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0034" y="1357298"/>
            <a:ext cx="2520280" cy="36004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49476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http://images.myshared.ru/76/1375551/slide_1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2" name="Picture 4"/>
          <p:cNvPicPr>
            <a:picLocks noChangeAspect="1" noChangeArrowheads="1"/>
          </p:cNvPicPr>
          <p:nvPr/>
        </p:nvPicPr>
        <p:blipFill>
          <a:blip r:embed="rId2" cstate="print"/>
          <a:srcRect/>
          <a:stretch>
            <a:fillRect/>
          </a:stretch>
        </p:blipFill>
        <p:spPr bwMode="auto">
          <a:xfrm>
            <a:off x="144463" y="144462"/>
            <a:ext cx="8785255" cy="6499248"/>
          </a:xfrm>
          <a:prstGeom prst="rect">
            <a:avLst/>
          </a:prstGeom>
          <a:noFill/>
          <a:ln w="9525">
            <a:noFill/>
            <a:miter lim="800000"/>
            <a:headEnd/>
            <a:tailEnd/>
          </a:ln>
          <a:effectLst/>
        </p:spPr>
      </p:pic>
    </p:spTree>
    <p:extLst>
      <p:ext uri="{BB962C8B-B14F-4D97-AF65-F5344CB8AC3E}">
        <p14:creationId xmlns="" xmlns:p14="http://schemas.microsoft.com/office/powerpoint/2010/main" val="1625385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95250" y="0"/>
            <a:ext cx="9239250" cy="6929438"/>
          </a:xfrm>
          <a:prstGeom prst="rect">
            <a:avLst/>
          </a:prstGeom>
          <a:noFill/>
          <a:ln w="9525">
            <a:noFill/>
            <a:miter lim="800000"/>
            <a:headEnd/>
            <a:tailEnd/>
          </a:ln>
          <a:effectLst/>
        </p:spPr>
      </p:pic>
      <p:sp>
        <p:nvSpPr>
          <p:cNvPr id="5" name="Прямоугольник 4"/>
          <p:cNvSpPr/>
          <p:nvPr/>
        </p:nvSpPr>
        <p:spPr>
          <a:xfrm>
            <a:off x="714348" y="642918"/>
            <a:ext cx="7643866" cy="5016758"/>
          </a:xfrm>
          <a:prstGeom prst="rect">
            <a:avLst/>
          </a:prstGeom>
        </p:spPr>
        <p:txBody>
          <a:bodyPr wrap="square">
            <a:spAutoFit/>
          </a:bodyPr>
          <a:lstStyle/>
          <a:p>
            <a:pPr algn="ctr">
              <a:defRPr/>
            </a:pPr>
            <a:r>
              <a:rPr lang="ru-RU" sz="32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Физкультурно-оздоровительная работа</a:t>
            </a:r>
          </a:p>
          <a:p>
            <a:pPr indent="324000" algn="just">
              <a:defRPr/>
            </a:pPr>
            <a:r>
              <a:rPr lang="ru-RU" dirty="0" smtClean="0">
                <a:solidFill>
                  <a:srgbClr val="000000"/>
                </a:solidFill>
                <a:latin typeface="Times New Roman" pitchFamily="18" charset="0"/>
                <a:cs typeface="Times New Roman" pitchFamily="18" charset="0"/>
              </a:rPr>
              <a:t>В нашем детском саду ведется целенаправленная и систематическая работа по </a:t>
            </a:r>
            <a:r>
              <a:rPr lang="ru-RU" b="1" dirty="0" smtClean="0">
                <a:solidFill>
                  <a:srgbClr val="000000"/>
                </a:solidFill>
                <a:latin typeface="Times New Roman" pitchFamily="18" charset="0"/>
                <a:cs typeface="Times New Roman" pitchFamily="18" charset="0"/>
              </a:rPr>
              <a:t>физическому развитию</a:t>
            </a:r>
            <a:r>
              <a:rPr lang="ru-RU" dirty="0" smtClean="0">
                <a:solidFill>
                  <a:srgbClr val="000000"/>
                </a:solidFill>
                <a:latin typeface="Times New Roman" pitchFamily="18" charset="0"/>
                <a:cs typeface="Times New Roman" pitchFamily="18" charset="0"/>
              </a:rPr>
              <a:t> детей.  </a:t>
            </a:r>
          </a:p>
          <a:p>
            <a:pPr indent="288000" algn="just">
              <a:defRPr/>
            </a:pPr>
            <a:r>
              <a:rPr lang="ru-RU" dirty="0" smtClean="0">
                <a:solidFill>
                  <a:srgbClr val="000000"/>
                </a:solidFill>
                <a:latin typeface="Times New Roman" pitchFamily="18" charset="0"/>
                <a:cs typeface="Times New Roman" pitchFamily="18" charset="0"/>
              </a:rPr>
              <a:t>Режим двигательной активности учитывает возрастные и индивидуальные особенности детей и активно используются </a:t>
            </a:r>
            <a:r>
              <a:rPr lang="ru-RU" dirty="0" err="1" smtClean="0">
                <a:solidFill>
                  <a:srgbClr val="000000"/>
                </a:solidFill>
                <a:latin typeface="Times New Roman" pitchFamily="18" charset="0"/>
                <a:cs typeface="Times New Roman" pitchFamily="18" charset="0"/>
              </a:rPr>
              <a:t>здоровьесберегающие</a:t>
            </a:r>
            <a:r>
              <a:rPr lang="ru-RU" dirty="0" smtClean="0">
                <a:solidFill>
                  <a:srgbClr val="000000"/>
                </a:solidFill>
                <a:latin typeface="Times New Roman" pitchFamily="18" charset="0"/>
                <a:cs typeface="Times New Roman" pitchFamily="18" charset="0"/>
              </a:rPr>
              <a:t> технологии. Существенное место в решении данной задачи занимают различные формы активного отдыха: спортивные досуги, праздники. В каждой возрастной группе оборудованы  центры двигательной активности, которые дают детям возможность играть, выполнять  физические упражнения самостоятельно. Во всех группах систематизируются материалы по вопросам формирования здорового образа жизни, изготовлены стенды по безопасности жизнедеятельности и пожарной безопасности, памятки для родителей по организации здорового питания. Всё это помогает физическому развитию детей, способствует повышению функциональных возможностей ребенка, улучшению его работоспособности и закаленности, является эффективным средством всестороннего развития и воспитания.</a:t>
            </a:r>
            <a:r>
              <a:rPr lang="ru-RU" sz="1400" dirty="0" smtClean="0">
                <a:solidFill>
                  <a:srgbClr val="000000"/>
                </a:solidFill>
                <a:latin typeface="Times New Roman" pitchFamily="18" charset="0"/>
                <a:cs typeface="Times New Roman" pitchFamily="18" charset="0"/>
              </a:rPr>
              <a:t> </a:t>
            </a:r>
            <a:endParaRPr lang="ru-RU" sz="1400" dirty="0">
              <a:solidFill>
                <a:srgbClr val="00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949476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95250" y="0"/>
            <a:ext cx="9239250" cy="6929438"/>
          </a:xfrm>
          <a:prstGeom prst="rect">
            <a:avLst/>
          </a:prstGeom>
          <a:noFill/>
          <a:ln w="9525">
            <a:noFill/>
            <a:miter lim="800000"/>
            <a:headEnd/>
            <a:tailEnd/>
          </a:ln>
          <a:effectLst/>
        </p:spPr>
      </p:pic>
      <p:sp>
        <p:nvSpPr>
          <p:cNvPr id="3" name="Прямоугольник 2"/>
          <p:cNvSpPr/>
          <p:nvPr/>
        </p:nvSpPr>
        <p:spPr>
          <a:xfrm>
            <a:off x="928662" y="928670"/>
            <a:ext cx="7344816" cy="954107"/>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ru-RU" sz="2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a:t>
            </a:r>
            <a:r>
              <a:rPr lang="ru-RU" sz="2800" b="1" i="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овременные </a:t>
            </a:r>
            <a:r>
              <a:rPr lang="ru-RU" sz="2800" b="1" i="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здоровьесберегающие</a:t>
            </a:r>
            <a:r>
              <a:rPr lang="ru-RU" sz="2800" b="1" i="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педагогические технологии</a:t>
            </a:r>
            <a:endParaRPr lang="ru-RU" sz="2800" b="1" i="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4" name="Схема 3"/>
          <p:cNvGraphicFramePr/>
          <p:nvPr>
            <p:extLst>
              <p:ext uri="{D42A27DB-BD31-4B8C-83A1-F6EECF244321}">
                <p14:modId xmlns="" xmlns:p14="http://schemas.microsoft.com/office/powerpoint/2010/main" val="2395396814"/>
              </p:ext>
            </p:extLst>
          </p:nvPr>
        </p:nvGraphicFramePr>
        <p:xfrm>
          <a:off x="1331640" y="1988840"/>
          <a:ext cx="712879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21449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srcRect/>
          <a:stretch>
            <a:fillRect/>
          </a:stretch>
        </p:blipFill>
        <p:spPr bwMode="auto">
          <a:xfrm>
            <a:off x="-95250" y="-71438"/>
            <a:ext cx="9239250" cy="6929438"/>
          </a:xfrm>
          <a:prstGeom prst="rect">
            <a:avLst/>
          </a:prstGeom>
          <a:noFill/>
          <a:ln w="9525">
            <a:noFill/>
            <a:miter lim="800000"/>
            <a:headEnd/>
            <a:tailEnd/>
          </a:ln>
          <a:effectLst/>
        </p:spPr>
      </p:pic>
      <p:sp>
        <p:nvSpPr>
          <p:cNvPr id="2" name="Табличка 1"/>
          <p:cNvSpPr/>
          <p:nvPr/>
        </p:nvSpPr>
        <p:spPr>
          <a:xfrm>
            <a:off x="1613883" y="692696"/>
            <a:ext cx="2272962" cy="9144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Д</a:t>
            </a:r>
            <a:r>
              <a:rPr lang="ru-RU" sz="2000" dirty="0" smtClean="0"/>
              <a:t>инамические паузы</a:t>
            </a:r>
            <a:endParaRPr lang="ru-RU" sz="2000" dirty="0"/>
          </a:p>
        </p:txBody>
      </p:sp>
      <p:sp>
        <p:nvSpPr>
          <p:cNvPr id="5" name="Табличка 4"/>
          <p:cNvSpPr/>
          <p:nvPr/>
        </p:nvSpPr>
        <p:spPr>
          <a:xfrm>
            <a:off x="515761" y="1913094"/>
            <a:ext cx="2196244" cy="9144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Р</a:t>
            </a:r>
            <a:r>
              <a:rPr lang="ru-RU" sz="2000" dirty="0" smtClean="0"/>
              <a:t>итмопластика</a:t>
            </a:r>
            <a:endParaRPr lang="ru-RU" sz="2000" dirty="0"/>
          </a:p>
        </p:txBody>
      </p:sp>
      <p:sp>
        <p:nvSpPr>
          <p:cNvPr id="6" name="Табличка 5"/>
          <p:cNvSpPr/>
          <p:nvPr/>
        </p:nvSpPr>
        <p:spPr>
          <a:xfrm>
            <a:off x="5994974" y="1772816"/>
            <a:ext cx="2664296" cy="9144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П</a:t>
            </a:r>
            <a:r>
              <a:rPr lang="ru-RU" sz="2000" dirty="0" smtClean="0"/>
              <a:t>одвижные и спортивные игры</a:t>
            </a:r>
            <a:endParaRPr lang="ru-RU" sz="2000" dirty="0"/>
          </a:p>
        </p:txBody>
      </p:sp>
      <p:sp>
        <p:nvSpPr>
          <p:cNvPr id="7" name="Табличка 6"/>
          <p:cNvSpPr/>
          <p:nvPr/>
        </p:nvSpPr>
        <p:spPr>
          <a:xfrm>
            <a:off x="724311" y="3210688"/>
            <a:ext cx="1857960" cy="9144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Р</a:t>
            </a:r>
            <a:r>
              <a:rPr lang="ru-RU" sz="2000" dirty="0" smtClean="0"/>
              <a:t>елаксация</a:t>
            </a:r>
            <a:endParaRPr lang="ru-RU" sz="2000" dirty="0"/>
          </a:p>
        </p:txBody>
      </p:sp>
      <p:sp>
        <p:nvSpPr>
          <p:cNvPr id="8" name="Табличка 7"/>
          <p:cNvSpPr/>
          <p:nvPr/>
        </p:nvSpPr>
        <p:spPr>
          <a:xfrm>
            <a:off x="6095334" y="3068960"/>
            <a:ext cx="2304256" cy="9144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П</a:t>
            </a:r>
            <a:r>
              <a:rPr lang="ru-RU" sz="2000" dirty="0" smtClean="0"/>
              <a:t>альчиковая гимнастика</a:t>
            </a:r>
            <a:endParaRPr lang="ru-RU" sz="2000" dirty="0"/>
          </a:p>
        </p:txBody>
      </p:sp>
      <p:sp>
        <p:nvSpPr>
          <p:cNvPr id="9" name="Табличка 8"/>
          <p:cNvSpPr/>
          <p:nvPr/>
        </p:nvSpPr>
        <p:spPr>
          <a:xfrm>
            <a:off x="3419872" y="4492366"/>
            <a:ext cx="2479007" cy="1202432"/>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Т</a:t>
            </a:r>
            <a:r>
              <a:rPr lang="ru-RU" sz="2000" b="1" dirty="0" smtClean="0"/>
              <a:t>ехнологии эстетической направленности</a:t>
            </a:r>
            <a:endParaRPr lang="ru-RU" sz="2000" b="1" dirty="0"/>
          </a:p>
        </p:txBody>
      </p:sp>
      <p:sp>
        <p:nvSpPr>
          <p:cNvPr id="10" name="Табличка 9"/>
          <p:cNvSpPr/>
          <p:nvPr/>
        </p:nvSpPr>
        <p:spPr>
          <a:xfrm>
            <a:off x="6081205" y="4293096"/>
            <a:ext cx="2318385" cy="9144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Г</a:t>
            </a:r>
            <a:r>
              <a:rPr lang="ru-RU" sz="2000" dirty="0" smtClean="0"/>
              <a:t>имнастика для глаз</a:t>
            </a:r>
            <a:endParaRPr lang="ru-RU" sz="2000" dirty="0"/>
          </a:p>
        </p:txBody>
      </p:sp>
      <p:sp>
        <p:nvSpPr>
          <p:cNvPr id="11" name="Табличка 10"/>
          <p:cNvSpPr/>
          <p:nvPr/>
        </p:nvSpPr>
        <p:spPr>
          <a:xfrm>
            <a:off x="2801568" y="2413825"/>
            <a:ext cx="3168352" cy="1646203"/>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ru-RU" sz="2400" b="1" i="1" dirty="0">
                <a:solidFill>
                  <a:srgbClr val="FF0000"/>
                </a:solidFill>
              </a:rPr>
              <a:t>Т</a:t>
            </a:r>
            <a:r>
              <a:rPr lang="ru-RU" sz="2400" b="1" i="1" dirty="0" smtClean="0">
                <a:solidFill>
                  <a:srgbClr val="FF0000"/>
                </a:solidFill>
              </a:rPr>
              <a:t>ехнологии сохранения и стимулирования здоровья</a:t>
            </a:r>
            <a:endParaRPr lang="ru-RU" sz="2400" b="1" i="1" dirty="0">
              <a:solidFill>
                <a:srgbClr val="FF0000"/>
              </a:solidFill>
            </a:endParaRPr>
          </a:p>
        </p:txBody>
      </p:sp>
      <p:sp>
        <p:nvSpPr>
          <p:cNvPr id="12" name="Табличка 11"/>
          <p:cNvSpPr/>
          <p:nvPr/>
        </p:nvSpPr>
        <p:spPr>
          <a:xfrm>
            <a:off x="705373" y="4590467"/>
            <a:ext cx="2118057" cy="1006229"/>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Д</a:t>
            </a:r>
            <a:r>
              <a:rPr lang="ru-RU" sz="2000" dirty="0" smtClean="0"/>
              <a:t>ыхательная гимнастика</a:t>
            </a:r>
            <a:endParaRPr lang="ru-RU" sz="2000" dirty="0"/>
          </a:p>
        </p:txBody>
      </p:sp>
      <p:sp>
        <p:nvSpPr>
          <p:cNvPr id="14" name="Табличка 13"/>
          <p:cNvSpPr/>
          <p:nvPr/>
        </p:nvSpPr>
        <p:spPr>
          <a:xfrm>
            <a:off x="4427984" y="672449"/>
            <a:ext cx="2398681" cy="9144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Г</a:t>
            </a:r>
            <a:r>
              <a:rPr lang="ru-RU" sz="2000" dirty="0" smtClean="0"/>
              <a:t>имнастика пробуждения</a:t>
            </a:r>
            <a:endParaRPr lang="ru-RU" sz="2000" dirty="0"/>
          </a:p>
        </p:txBody>
      </p:sp>
    </p:spTree>
    <p:extLst>
      <p:ext uri="{BB962C8B-B14F-4D97-AF65-F5344CB8AC3E}">
        <p14:creationId xmlns="" xmlns:p14="http://schemas.microsoft.com/office/powerpoint/2010/main" val="3214495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srcRect/>
          <a:stretch>
            <a:fillRect/>
          </a:stretch>
        </p:blipFill>
        <p:spPr bwMode="auto">
          <a:xfrm>
            <a:off x="-95250" y="44168"/>
            <a:ext cx="9239250" cy="6929438"/>
          </a:xfrm>
          <a:prstGeom prst="rect">
            <a:avLst/>
          </a:prstGeom>
          <a:noFill/>
          <a:ln w="9525">
            <a:noFill/>
            <a:miter lim="800000"/>
            <a:headEnd/>
            <a:tailEnd/>
          </a:ln>
          <a:effectLst/>
        </p:spPr>
      </p:pic>
      <p:sp>
        <p:nvSpPr>
          <p:cNvPr id="7" name="Шестиугольник 6"/>
          <p:cNvSpPr/>
          <p:nvPr/>
        </p:nvSpPr>
        <p:spPr>
          <a:xfrm>
            <a:off x="2400604" y="4653136"/>
            <a:ext cx="3783077" cy="9144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П</a:t>
            </a:r>
            <a:r>
              <a:rPr lang="ru-RU" sz="2000" dirty="0" smtClean="0"/>
              <a:t>роблемно-игровые и коммуникативные игры</a:t>
            </a:r>
            <a:endParaRPr lang="ru-RU" sz="2000" dirty="0"/>
          </a:p>
        </p:txBody>
      </p:sp>
      <p:sp>
        <p:nvSpPr>
          <p:cNvPr id="9" name="Шестиугольник 8"/>
          <p:cNvSpPr/>
          <p:nvPr/>
        </p:nvSpPr>
        <p:spPr>
          <a:xfrm>
            <a:off x="395536" y="1560629"/>
            <a:ext cx="2306259" cy="9144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У</a:t>
            </a:r>
            <a:r>
              <a:rPr lang="ru-RU" sz="2000" dirty="0" smtClean="0"/>
              <a:t>тренняя гимнастика</a:t>
            </a:r>
            <a:endParaRPr lang="ru-RU" sz="2000" dirty="0"/>
          </a:p>
        </p:txBody>
      </p:sp>
      <p:sp>
        <p:nvSpPr>
          <p:cNvPr id="10" name="Шестиугольник 9"/>
          <p:cNvSpPr/>
          <p:nvPr/>
        </p:nvSpPr>
        <p:spPr>
          <a:xfrm>
            <a:off x="436385" y="3544509"/>
            <a:ext cx="2265410" cy="9144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С</a:t>
            </a:r>
            <a:r>
              <a:rPr lang="ru-RU" sz="2000" dirty="0" smtClean="0"/>
              <a:t>амомассаж</a:t>
            </a:r>
            <a:endParaRPr lang="ru-RU" sz="2000" dirty="0"/>
          </a:p>
        </p:txBody>
      </p:sp>
      <p:sp>
        <p:nvSpPr>
          <p:cNvPr id="11" name="Шестиугольник 10"/>
          <p:cNvSpPr/>
          <p:nvPr/>
        </p:nvSpPr>
        <p:spPr>
          <a:xfrm>
            <a:off x="5724128" y="1772816"/>
            <a:ext cx="2477870" cy="9144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Т</a:t>
            </a:r>
            <a:r>
              <a:rPr lang="ru-RU" sz="2000" dirty="0" smtClean="0"/>
              <a:t>очечный массаж</a:t>
            </a:r>
            <a:endParaRPr lang="ru-RU" sz="2000" dirty="0"/>
          </a:p>
        </p:txBody>
      </p:sp>
      <p:sp>
        <p:nvSpPr>
          <p:cNvPr id="12" name="Шестиугольник 11"/>
          <p:cNvSpPr/>
          <p:nvPr/>
        </p:nvSpPr>
        <p:spPr>
          <a:xfrm>
            <a:off x="5724128" y="3402665"/>
            <a:ext cx="2548107" cy="9144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t>Занятия по </a:t>
            </a:r>
            <a:r>
              <a:rPr lang="ru-RU" sz="2000" dirty="0" err="1" smtClean="0"/>
              <a:t>валеологии</a:t>
            </a:r>
            <a:endParaRPr lang="ru-RU" sz="2000" dirty="0"/>
          </a:p>
        </p:txBody>
      </p:sp>
      <p:sp>
        <p:nvSpPr>
          <p:cNvPr id="13" name="Шестиугольник 12"/>
          <p:cNvSpPr/>
          <p:nvPr/>
        </p:nvSpPr>
        <p:spPr>
          <a:xfrm>
            <a:off x="2915816" y="955576"/>
            <a:ext cx="2752655" cy="9144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Ф</a:t>
            </a:r>
            <a:r>
              <a:rPr lang="ru-RU" sz="2000" dirty="0" smtClean="0"/>
              <a:t>изкультурные занятия</a:t>
            </a:r>
            <a:endParaRPr lang="ru-RU" sz="2000" dirty="0"/>
          </a:p>
        </p:txBody>
      </p:sp>
      <p:sp>
        <p:nvSpPr>
          <p:cNvPr id="14" name="Шестиугольник 13"/>
          <p:cNvSpPr/>
          <p:nvPr/>
        </p:nvSpPr>
        <p:spPr>
          <a:xfrm>
            <a:off x="2605473" y="2471192"/>
            <a:ext cx="3062998" cy="1595781"/>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ru-RU" sz="2400" b="1" i="1" dirty="0">
                <a:solidFill>
                  <a:srgbClr val="FF0000"/>
                </a:solidFill>
              </a:rPr>
              <a:t>Т</a:t>
            </a:r>
            <a:r>
              <a:rPr lang="ru-RU" sz="2400" b="1" i="1" dirty="0" smtClean="0">
                <a:solidFill>
                  <a:srgbClr val="FF0000"/>
                </a:solidFill>
              </a:rPr>
              <a:t>ехнология  обучения здоровому образу жизни</a:t>
            </a:r>
            <a:endParaRPr lang="ru-RU" sz="2400" i="1" dirty="0">
              <a:solidFill>
                <a:srgbClr val="FF0000"/>
              </a:solidFill>
            </a:endParaRPr>
          </a:p>
        </p:txBody>
      </p:sp>
    </p:spTree>
    <p:extLst>
      <p:ext uri="{BB962C8B-B14F-4D97-AF65-F5344CB8AC3E}">
        <p14:creationId xmlns="" xmlns:p14="http://schemas.microsoft.com/office/powerpoint/2010/main" val="381648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srcRect/>
          <a:stretch>
            <a:fillRect/>
          </a:stretch>
        </p:blipFill>
        <p:spPr bwMode="auto">
          <a:xfrm>
            <a:off x="-119633" y="21315"/>
            <a:ext cx="9239250" cy="6929438"/>
          </a:xfrm>
          <a:prstGeom prst="rect">
            <a:avLst/>
          </a:prstGeom>
          <a:noFill/>
          <a:ln w="9525">
            <a:noFill/>
            <a:miter lim="800000"/>
            <a:headEnd/>
            <a:tailEnd/>
          </a:ln>
          <a:effectLst/>
        </p:spPr>
      </p:pic>
      <p:sp>
        <p:nvSpPr>
          <p:cNvPr id="4" name="Горизонтальный свиток 3"/>
          <p:cNvSpPr/>
          <p:nvPr/>
        </p:nvSpPr>
        <p:spPr>
          <a:xfrm>
            <a:off x="3131841" y="2918057"/>
            <a:ext cx="2880320" cy="1393312"/>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a:t>
            </a:r>
            <a:r>
              <a:rPr lang="ru-RU" sz="2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оррекционные технологии</a:t>
            </a:r>
            <a:endParaRPr lang="ru-RU" sz="2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Горизонтальный свиток 5"/>
          <p:cNvSpPr/>
          <p:nvPr/>
        </p:nvSpPr>
        <p:spPr>
          <a:xfrm>
            <a:off x="1259632" y="4869160"/>
            <a:ext cx="2232248"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err="1" smtClean="0"/>
              <a:t>Сказкотерапия</a:t>
            </a:r>
            <a:endParaRPr lang="ru-RU" sz="2000" dirty="0"/>
          </a:p>
        </p:txBody>
      </p:sp>
      <p:sp>
        <p:nvSpPr>
          <p:cNvPr id="7" name="Горизонтальный свиток 6"/>
          <p:cNvSpPr/>
          <p:nvPr/>
        </p:nvSpPr>
        <p:spPr>
          <a:xfrm>
            <a:off x="3383868" y="980728"/>
            <a:ext cx="2232248" cy="1341057"/>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Т</a:t>
            </a:r>
            <a:r>
              <a:rPr lang="ru-RU" sz="2000" dirty="0" smtClean="0"/>
              <a:t>ехнологии музыкального воздействия</a:t>
            </a:r>
            <a:endParaRPr lang="ru-RU" sz="2000" dirty="0"/>
          </a:p>
        </p:txBody>
      </p:sp>
      <p:sp>
        <p:nvSpPr>
          <p:cNvPr id="9" name="Горизонтальный свиток 8"/>
          <p:cNvSpPr/>
          <p:nvPr/>
        </p:nvSpPr>
        <p:spPr>
          <a:xfrm>
            <a:off x="539552" y="3072147"/>
            <a:ext cx="2336834" cy="122413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Т</a:t>
            </a:r>
            <a:r>
              <a:rPr lang="ru-RU" sz="2000" dirty="0" smtClean="0"/>
              <a:t>ехнологии коррекции поведения</a:t>
            </a:r>
            <a:endParaRPr lang="ru-RU" sz="2000" dirty="0"/>
          </a:p>
        </p:txBody>
      </p:sp>
      <p:sp>
        <p:nvSpPr>
          <p:cNvPr id="10" name="Горизонтальный свиток 9"/>
          <p:cNvSpPr/>
          <p:nvPr/>
        </p:nvSpPr>
        <p:spPr>
          <a:xfrm>
            <a:off x="6033573" y="1284939"/>
            <a:ext cx="2232248" cy="129614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Т</a:t>
            </a:r>
            <a:r>
              <a:rPr lang="ru-RU" sz="2000" dirty="0" smtClean="0"/>
              <a:t>ехнологии воздействия цветом</a:t>
            </a:r>
            <a:endParaRPr lang="ru-RU" sz="2000" dirty="0"/>
          </a:p>
        </p:txBody>
      </p:sp>
      <p:sp>
        <p:nvSpPr>
          <p:cNvPr id="11" name="Горизонтальный свиток 10"/>
          <p:cNvSpPr/>
          <p:nvPr/>
        </p:nvSpPr>
        <p:spPr>
          <a:xfrm>
            <a:off x="6266311" y="3321922"/>
            <a:ext cx="1836204"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000" dirty="0"/>
              <a:t>Су-</a:t>
            </a:r>
            <a:r>
              <a:rPr lang="ru-RU" sz="2000" dirty="0" err="1"/>
              <a:t>Джок</a:t>
            </a:r>
            <a:r>
              <a:rPr lang="ru-RU" sz="2000" dirty="0"/>
              <a:t> терапия</a:t>
            </a:r>
          </a:p>
        </p:txBody>
      </p:sp>
      <p:sp>
        <p:nvSpPr>
          <p:cNvPr id="12" name="Горизонтальный свиток 11"/>
          <p:cNvSpPr/>
          <p:nvPr/>
        </p:nvSpPr>
        <p:spPr>
          <a:xfrm>
            <a:off x="4499992" y="5013176"/>
            <a:ext cx="2627055"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000" dirty="0"/>
              <a:t>Артикуляционная гимнастика</a:t>
            </a:r>
          </a:p>
        </p:txBody>
      </p:sp>
      <p:sp>
        <p:nvSpPr>
          <p:cNvPr id="13" name="Горизонтальный свиток 12"/>
          <p:cNvSpPr/>
          <p:nvPr/>
        </p:nvSpPr>
        <p:spPr>
          <a:xfrm>
            <a:off x="467544" y="1424726"/>
            <a:ext cx="2232248"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2000" dirty="0"/>
              <a:t>Арт –терапия</a:t>
            </a:r>
          </a:p>
        </p:txBody>
      </p:sp>
    </p:spTree>
    <p:extLst>
      <p:ext uri="{BB962C8B-B14F-4D97-AF65-F5344CB8AC3E}">
        <p14:creationId xmlns="" xmlns:p14="http://schemas.microsoft.com/office/powerpoint/2010/main" val="3729147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95250" y="0"/>
            <a:ext cx="9239250" cy="6929438"/>
          </a:xfrm>
          <a:prstGeom prst="rect">
            <a:avLst/>
          </a:prstGeom>
          <a:noFill/>
          <a:ln w="9525">
            <a:noFill/>
            <a:miter lim="800000"/>
            <a:headEnd/>
            <a:tailEnd/>
          </a:ln>
          <a:effectLst/>
        </p:spPr>
      </p:pic>
      <p:pic>
        <p:nvPicPr>
          <p:cNvPr id="9" name="Picture 4" descr="G:\фото\кружок к отчету\DSCN723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60032" y="3623044"/>
            <a:ext cx="3384376" cy="253828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2051" name="Picture 3" descr="C:\Users\Администратор\Desktop\DCIM\100NIKON\DSCN918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9310" y="784195"/>
            <a:ext cx="3096344" cy="246433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Блок-схема: перфолента 1"/>
          <p:cNvSpPr/>
          <p:nvPr/>
        </p:nvSpPr>
        <p:spPr>
          <a:xfrm>
            <a:off x="971600" y="3140683"/>
            <a:ext cx="6696744" cy="648072"/>
          </a:xfrm>
          <a:prstGeom prst="flowChartPunchedTap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spc="150" dirty="0" smtClean="0">
                <a:solidFill>
                  <a:srgbClr val="FF0000"/>
                </a:solidFill>
              </a:rPr>
              <a:t>Физкультурные занятия</a:t>
            </a:r>
            <a:endParaRPr lang="ru-RU" sz="2400" b="1" spc="150" dirty="0">
              <a:solidFill>
                <a:srgbClr val="FF0000"/>
              </a:solidFill>
            </a:endParaRPr>
          </a:p>
        </p:txBody>
      </p:sp>
      <p:pic>
        <p:nvPicPr>
          <p:cNvPr id="8195" name="Picture 3" descr="C:\Users\Светлана\Desktop\семинар фото\DCIM\101NIKON\DSCN9224.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6395" t="18512" r="17168" b="7239"/>
          <a:stretch/>
        </p:blipFill>
        <p:spPr bwMode="auto">
          <a:xfrm>
            <a:off x="4794796" y="784195"/>
            <a:ext cx="3514848" cy="240973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3074" name="Picture 2" descr="G:\101NIKON\DSCN9297.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4147" t="16501"/>
          <a:stretch/>
        </p:blipFill>
        <p:spPr bwMode="auto">
          <a:xfrm>
            <a:off x="549310" y="3789040"/>
            <a:ext cx="3402364" cy="242967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21910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114578" y="-47500"/>
            <a:ext cx="9239250" cy="6929438"/>
          </a:xfrm>
          <a:prstGeom prst="rect">
            <a:avLst/>
          </a:prstGeom>
          <a:noFill/>
          <a:ln w="9525">
            <a:noFill/>
            <a:miter lim="800000"/>
            <a:headEnd/>
            <a:tailEnd/>
          </a:ln>
          <a:effectLst/>
        </p:spPr>
      </p:pic>
      <p:sp>
        <p:nvSpPr>
          <p:cNvPr id="4" name="Блок-схема: перфолента 3"/>
          <p:cNvSpPr/>
          <p:nvPr/>
        </p:nvSpPr>
        <p:spPr>
          <a:xfrm>
            <a:off x="1187624" y="2913780"/>
            <a:ext cx="6696744" cy="654888"/>
          </a:xfrm>
          <a:prstGeom prst="flowChartPunchedTap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2800" b="1" dirty="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endParaRPr>
          </a:p>
        </p:txBody>
      </p:sp>
      <p:sp>
        <p:nvSpPr>
          <p:cNvPr id="2" name="Прямоугольник 1"/>
          <p:cNvSpPr/>
          <p:nvPr/>
        </p:nvSpPr>
        <p:spPr>
          <a:xfrm>
            <a:off x="1547664" y="3010391"/>
            <a:ext cx="4752528" cy="461665"/>
          </a:xfrm>
          <a:prstGeom prst="rect">
            <a:avLst/>
          </a:prstGeom>
        </p:spPr>
        <p:txBody>
          <a:bodyPr wrap="square">
            <a:spAutoFit/>
          </a:bodyPr>
          <a:lstStyle/>
          <a:p>
            <a:pPr algn="ctr"/>
            <a:r>
              <a:rPr lang="ru-RU" sz="2400" b="1" spc="150" dirty="0" smtClean="0">
                <a:solidFill>
                  <a:srgbClr val="FF0000"/>
                </a:solidFill>
              </a:rPr>
              <a:t>Утренняя гимнастика</a:t>
            </a:r>
            <a:endParaRPr lang="ru-RU" sz="2400" b="1" spc="150" dirty="0">
              <a:solidFill>
                <a:srgbClr val="FF0000"/>
              </a:solidFill>
            </a:endParaRPr>
          </a:p>
        </p:txBody>
      </p:sp>
      <p:pic>
        <p:nvPicPr>
          <p:cNvPr id="3" name="Picture 2" descr="C:\Users\Светлана\Desktop\семинар фото\DCIM\100NIKON\DSCN9088.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1020" r="4711" b="14953"/>
          <a:stretch/>
        </p:blipFill>
        <p:spPr bwMode="auto">
          <a:xfrm>
            <a:off x="832758" y="764704"/>
            <a:ext cx="3414795" cy="214789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099" name="Picture 3" descr="C:\Users\Светлана\Desktop\семинар фото\DCIM\100NIKON\DSCN9101.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30514" r="7481" b="14032"/>
          <a:stretch/>
        </p:blipFill>
        <p:spPr bwMode="auto">
          <a:xfrm>
            <a:off x="4949737" y="768866"/>
            <a:ext cx="3434876" cy="214373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100" name="Picture 4" descr="C:\Users\Светлана\Desktop\семинар фото\DCIM\100NIKON\DSCN9107.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20249" r="3505" b="20874"/>
          <a:stretch/>
        </p:blipFill>
        <p:spPr bwMode="auto">
          <a:xfrm>
            <a:off x="708015" y="3821203"/>
            <a:ext cx="3539538" cy="239418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101" name="Picture 5" descr="C:\Users\Светлана\Desktop\семинар фото\DCIM\100NIKON\DSCN9123.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3716" t="19817" r="2477" b="10550"/>
          <a:stretch/>
        </p:blipFill>
        <p:spPr bwMode="auto">
          <a:xfrm>
            <a:off x="4949737" y="3821203"/>
            <a:ext cx="3469592" cy="237811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91673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945</TotalTime>
  <Words>167</Words>
  <Application>Microsoft Office PowerPoint</Application>
  <PresentationFormat>Экран (4:3)</PresentationFormat>
  <Paragraphs>59</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Воздушный поток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Светлана</dc:creator>
  <cp:lastModifiedBy>Elena</cp:lastModifiedBy>
  <cp:revision>72</cp:revision>
  <dcterms:created xsi:type="dcterms:W3CDTF">2018-03-27T15:53:09Z</dcterms:created>
  <dcterms:modified xsi:type="dcterms:W3CDTF">2019-02-14T10:57:58Z</dcterms:modified>
</cp:coreProperties>
</file>