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3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6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1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76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7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8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5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8364-FBEC-4E91-B457-03C8C1BFCABE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52FD-E939-4E42-87E0-F5C9CC1C7E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185" y="536028"/>
            <a:ext cx="11650717" cy="6321972"/>
          </a:xfrm>
        </p:spPr>
        <p:txBody>
          <a:bodyPr>
            <a:normAutofit/>
          </a:bodyPr>
          <a:lstStyle/>
          <a:p>
            <a:r>
              <a:rPr lang="ru-RU" sz="3600" b="1" i="1" dirty="0"/>
              <a:t>МБДОУ «ДЕТСКИЙ САД №</a:t>
            </a:r>
            <a:r>
              <a:rPr lang="ru-RU" sz="3600" b="1" i="1" dirty="0" smtClean="0"/>
              <a:t>7» </a:t>
            </a:r>
            <a:r>
              <a:rPr lang="ru-RU" sz="3600" b="1" i="1" dirty="0"/>
              <a:t>ГОРОДА </a:t>
            </a:r>
            <a:r>
              <a:rPr lang="ru-RU" sz="3600" b="1" i="1" dirty="0" smtClean="0"/>
              <a:t>СУДОГДА</a:t>
            </a:r>
          </a:p>
          <a:p>
            <a:endParaRPr lang="ru-RU" sz="3600" b="1" i="1" dirty="0"/>
          </a:p>
          <a:p>
            <a:r>
              <a:rPr lang="ru-RU" sz="3600" b="1" i="1" dirty="0"/>
              <a:t>ВЗАИМОДЕЙСТВИЕ </a:t>
            </a:r>
            <a:r>
              <a:rPr lang="ru-RU" sz="3600" b="1" i="1" dirty="0" smtClean="0"/>
              <a:t>С РОДИТЕЛЯМИ</a:t>
            </a:r>
            <a:endParaRPr lang="ru-RU" sz="3600" b="1" i="1" dirty="0"/>
          </a:p>
          <a:p>
            <a:endParaRPr lang="ru-RU" sz="3600" b="1" i="1" dirty="0"/>
          </a:p>
          <a:p>
            <a:r>
              <a:rPr lang="ru-RU" sz="3600" b="1" i="1" dirty="0" smtClean="0"/>
              <a:t>Первая младшая группа</a:t>
            </a:r>
          </a:p>
          <a:p>
            <a:endParaRPr lang="ru-RU" sz="3600" b="1" i="1" dirty="0"/>
          </a:p>
          <a:p>
            <a:pPr algn="r"/>
            <a:r>
              <a:rPr lang="ru-RU" sz="3200" b="1" i="1" dirty="0" smtClean="0"/>
              <a:t>Воспитатель: 1 кв. категории </a:t>
            </a:r>
          </a:p>
          <a:p>
            <a:pPr algn="r"/>
            <a:r>
              <a:rPr lang="ru-RU" sz="3200" b="1" i="1" dirty="0" err="1" smtClean="0"/>
              <a:t>Нестеркова</a:t>
            </a:r>
            <a:r>
              <a:rPr lang="ru-RU" sz="3200" b="1" i="1" dirty="0" smtClean="0"/>
              <a:t> Мария Николаевна</a:t>
            </a:r>
            <a:endParaRPr lang="ru-RU" sz="3200" b="1" i="1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569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Совместно благоустраиваем прогулочную площадку</a:t>
            </a:r>
          </a:p>
          <a:p>
            <a:pPr marL="0" indent="0" algn="ctr">
              <a:buNone/>
            </a:pP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5" y="1897857"/>
            <a:ext cx="4567321" cy="480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" b="14422"/>
          <a:stretch/>
        </p:blipFill>
        <p:spPr>
          <a:xfrm>
            <a:off x="6962274" y="1897856"/>
            <a:ext cx="4391525" cy="480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17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0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7726"/>
            <a:ext cx="10515600" cy="5519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/>
              <a:t>Совместно </a:t>
            </a:r>
            <a:r>
              <a:rPr lang="ru-RU" sz="4400" b="1" i="1" dirty="0"/>
              <a:t>отмечаем праздники </a:t>
            </a:r>
            <a:endParaRPr lang="ru-RU" sz="4400" b="1" i="1" dirty="0" smtClean="0"/>
          </a:p>
          <a:p>
            <a:pPr marL="0" indent="0" algn="ctr">
              <a:buNone/>
            </a:pPr>
            <a:endParaRPr lang="ru-RU" sz="4400" b="1" i="1" dirty="0"/>
          </a:p>
          <a:p>
            <a:pPr marL="0" indent="0" algn="ctr">
              <a:buNone/>
            </a:pPr>
            <a:endParaRPr lang="ru-RU" sz="4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6057" b="51182"/>
          <a:stretch/>
        </p:blipFill>
        <p:spPr>
          <a:xfrm>
            <a:off x="543260" y="2261937"/>
            <a:ext cx="4895014" cy="433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50760" r="4842" b="3158"/>
          <a:stretch/>
        </p:blipFill>
        <p:spPr>
          <a:xfrm>
            <a:off x="6978316" y="2261937"/>
            <a:ext cx="4670424" cy="433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528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70021"/>
            <a:ext cx="10515600" cy="540694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/>
              <a:t>Совместно проводим развлечения </a:t>
            </a:r>
            <a:r>
              <a:rPr lang="ru-RU" sz="4000" b="1" i="1" dirty="0"/>
              <a:t>и </a:t>
            </a:r>
            <a:r>
              <a:rPr lang="ru-RU" sz="4000" b="1" i="1" dirty="0" smtClean="0"/>
              <a:t>досуги</a:t>
            </a:r>
          </a:p>
          <a:p>
            <a:pPr marL="0" indent="0">
              <a:buNone/>
            </a:pPr>
            <a:endParaRPr lang="ru-RU" sz="40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7" y="1556470"/>
            <a:ext cx="8353926" cy="50253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290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0232"/>
            <a:ext cx="10515600" cy="53267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/>
              <a:t>Совместно  </a:t>
            </a:r>
            <a:r>
              <a:rPr lang="ru-RU" sz="4400" b="1" i="1" dirty="0"/>
              <a:t>участвуем в творческих конкурсах</a:t>
            </a:r>
            <a:endParaRPr lang="ru-RU" sz="4400" i="1" dirty="0"/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1" r="-622" b="14386"/>
          <a:stretch/>
        </p:blipFill>
        <p:spPr>
          <a:xfrm>
            <a:off x="646362" y="1922852"/>
            <a:ext cx="4471069" cy="4844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r="-623" b="11813"/>
          <a:stretch/>
        </p:blipFill>
        <p:spPr>
          <a:xfrm>
            <a:off x="6994358" y="1922851"/>
            <a:ext cx="4551279" cy="48447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156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2316"/>
            <a:ext cx="10515600" cy="5294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/>
              <a:t>Совместно </a:t>
            </a:r>
            <a:r>
              <a:rPr lang="ru-RU" sz="4400" b="1" i="1" dirty="0"/>
              <a:t>оформляем группу </a:t>
            </a:r>
            <a:r>
              <a:rPr lang="ru-RU" sz="4400" b="1" i="1" dirty="0" smtClean="0"/>
              <a:t>и участок</a:t>
            </a:r>
          </a:p>
          <a:p>
            <a:pPr marL="0" indent="0" algn="ctr">
              <a:buNone/>
            </a:pPr>
            <a:endParaRPr lang="ru-RU" sz="4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2189520"/>
            <a:ext cx="4459705" cy="4504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7" y="2207879"/>
            <a:ext cx="4716378" cy="4486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396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5854"/>
            <a:ext cx="10515600" cy="547111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1" dirty="0" smtClean="0"/>
              <a:t>Совместно пополняем предметно развивающую среду</a:t>
            </a:r>
          </a:p>
          <a:p>
            <a:pPr marL="0" indent="0" algn="ctr">
              <a:buNone/>
            </a:pPr>
            <a:endParaRPr lang="ru-RU" sz="4400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5" b="10190"/>
          <a:stretch/>
        </p:blipFill>
        <p:spPr>
          <a:xfrm>
            <a:off x="241130" y="2550696"/>
            <a:ext cx="3910263" cy="4170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23" y="2256007"/>
            <a:ext cx="3159793" cy="3674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9" r="3493" b="17418"/>
          <a:stretch/>
        </p:blipFill>
        <p:spPr>
          <a:xfrm>
            <a:off x="7750825" y="2550696"/>
            <a:ext cx="4274723" cy="4170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629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2129"/>
            <a:ext cx="10515600" cy="5474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/>
              <a:t>Совместно развиваемся дома</a:t>
            </a:r>
          </a:p>
          <a:p>
            <a:pPr marL="0" indent="0" algn="ctr">
              <a:buNone/>
            </a:pPr>
            <a:endParaRPr lang="ru-RU" sz="4800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64" b="15031"/>
          <a:stretch/>
        </p:blipFill>
        <p:spPr>
          <a:xfrm>
            <a:off x="549729" y="2590462"/>
            <a:ext cx="3510642" cy="4104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05" y="1690688"/>
            <a:ext cx="3423558" cy="4458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8" y="2590462"/>
            <a:ext cx="3420836" cy="4104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3387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9811"/>
            <a:ext cx="10515600" cy="548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/>
              <a:t>Спасибо за внимание!</a:t>
            </a:r>
            <a:endParaRPr lang="ru-RU" sz="6000" i="1" dirty="0"/>
          </a:p>
          <a:p>
            <a:pPr marL="0" indent="0" algn="ctr">
              <a:buNone/>
            </a:pPr>
            <a:endParaRPr lang="ru-RU" sz="6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r="3647" b="3763"/>
          <a:stretch/>
        </p:blipFill>
        <p:spPr>
          <a:xfrm>
            <a:off x="1957137" y="1884699"/>
            <a:ext cx="9015663" cy="4810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576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6551"/>
            <a:ext cx="10515600" cy="51080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i="1" u="sng" dirty="0">
                <a:latin typeface="+mn-lt"/>
              </a:rPr>
              <a:t>Цель:</a:t>
            </a:r>
            <a:r>
              <a:rPr lang="ru-RU" sz="6000" b="1" i="1" u="sng" dirty="0">
                <a:latin typeface="+mn-lt"/>
              </a:rPr>
              <a:t> </a:t>
            </a:r>
            <a:r>
              <a:rPr lang="ru-RU" sz="6000" b="1" i="1" dirty="0">
                <a:latin typeface="+mn-lt"/>
              </a:rPr>
              <a:t>установление партнерских отношений участников педагогического </a:t>
            </a:r>
            <a:br>
              <a:rPr lang="ru-RU" sz="6000" b="1" i="1" dirty="0">
                <a:latin typeface="+mn-lt"/>
              </a:rPr>
            </a:br>
            <a:r>
              <a:rPr lang="ru-RU" sz="6000" b="1" i="1" dirty="0">
                <a:latin typeface="+mn-lt"/>
              </a:rPr>
              <a:t>процесса, приобщение родителей к жизни детского сада.</a:t>
            </a:r>
            <a:br>
              <a:rPr lang="ru-RU" sz="6000" b="1" i="1" dirty="0">
                <a:latin typeface="+mn-lt"/>
              </a:rPr>
            </a:br>
            <a:r>
              <a:rPr lang="ru-RU" sz="6000" b="1" i="1" dirty="0" smtClean="0">
                <a:latin typeface="+mn-lt"/>
              </a:rPr>
              <a:t/>
            </a:r>
            <a:br>
              <a:rPr lang="ru-RU" sz="6000" b="1" i="1" dirty="0" smtClean="0"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993688" y="6832283"/>
            <a:ext cx="46037" cy="27622"/>
          </a:xfrm>
        </p:spPr>
      </p:pic>
      <p:sp>
        <p:nvSpPr>
          <p:cNvPr id="4" name="Прямоугольник 3"/>
          <p:cNvSpPr/>
          <p:nvPr/>
        </p:nvSpPr>
        <p:spPr>
          <a:xfrm>
            <a:off x="4337345" y="3234652"/>
            <a:ext cx="184731" cy="25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1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324" y="0"/>
            <a:ext cx="10770476" cy="8087709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+mn-lt"/>
              </a:rPr>
              <a:t>Задачи:</a:t>
            </a: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2400" b="1" i="1" dirty="0">
                <a:latin typeface="+mn-lt"/>
              </a:rPr>
              <a:t>-просвещение родителей с целью повышения их педагогического образования (через индивидуальные беседы, консультации в родительском уголке, беседы с родителями на родительских собраниях); -изучение семьи и установление контактов с ее членами с целью согласования воспитательских воздействий на ребенка (через анкетирование, индивидуальные беседы.);</a:t>
            </a:r>
            <a:br>
              <a:rPr lang="ru-RU" sz="2400" b="1" i="1" dirty="0">
                <a:latin typeface="+mn-lt"/>
              </a:rPr>
            </a:br>
            <a:r>
              <a:rPr lang="ru-RU" sz="2400" b="1" i="1" dirty="0">
                <a:latin typeface="+mn-lt"/>
              </a:rPr>
              <a:t>-информирование родителей (через знакомство родителей с возрастными особенностями детей, режимом работы ДОУ на организационных родительских собраниях</a:t>
            </a:r>
            <a:r>
              <a:rPr lang="ru-RU" sz="2400" b="1" i="1" dirty="0" smtClean="0">
                <a:latin typeface="+mn-lt"/>
              </a:rPr>
              <a:t>);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3827655" y="6132513"/>
            <a:ext cx="76728" cy="46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07" y="4168000"/>
            <a:ext cx="7249510" cy="2806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197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55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Традиционные </a:t>
            </a:r>
            <a:r>
              <a:rPr lang="ru-RU" b="1" i="1" dirty="0">
                <a:latin typeface="+mn-lt"/>
              </a:rPr>
              <a:t>формы </a:t>
            </a:r>
            <a:r>
              <a:rPr lang="ru-RU" b="1" i="1" dirty="0" smtClean="0">
                <a:latin typeface="+mn-lt"/>
              </a:rPr>
              <a:t>взаимодействия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13944598" y="6136276"/>
            <a:ext cx="6531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08314" y="1959429"/>
            <a:ext cx="1877786" cy="9144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беседы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31126" y="1721431"/>
            <a:ext cx="3347357" cy="1330184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Оформление родительских уголков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850083" y="1959428"/>
            <a:ext cx="2106388" cy="914401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Выставки совместных работ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96341" y="3588105"/>
            <a:ext cx="4816928" cy="16002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Работа с родительским комитетом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08314" y="5894614"/>
            <a:ext cx="1877786" cy="8001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консультации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31127" y="5724795"/>
            <a:ext cx="3347357" cy="1247506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Оформление папок-передвижек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13369" y="5894614"/>
            <a:ext cx="2106388" cy="80010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Совместные мероприятия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6" y="0"/>
            <a:ext cx="12253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4855"/>
            <a:ext cx="10515600" cy="331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Нетрадиционные</a:t>
            </a:r>
            <a:r>
              <a:rPr lang="ru-RU" sz="4000" b="1" i="1" dirty="0"/>
              <a:t> формы </a:t>
            </a:r>
            <a:r>
              <a:rPr lang="ru-RU" sz="4000" b="1" i="1" dirty="0" smtClean="0"/>
              <a:t>взаимодействия</a:t>
            </a:r>
          </a:p>
          <a:p>
            <a:pPr marL="0" indent="0" algn="ctr">
              <a:buNone/>
            </a:pPr>
            <a:endParaRPr lang="ru-RU" sz="4000" b="1" i="1" dirty="0"/>
          </a:p>
          <a:p>
            <a:pPr algn="ctr"/>
            <a:endParaRPr lang="ru-RU" sz="40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2055812"/>
            <a:ext cx="2157248" cy="139683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Проведение акций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8579" y="2055812"/>
            <a:ext cx="2758966" cy="139683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Брошюры, </a:t>
            </a:r>
            <a:r>
              <a:rPr lang="ru-RU" sz="2400" b="1" dirty="0">
                <a:solidFill>
                  <a:schemeClr val="tx1"/>
                </a:solidFill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</a:rPr>
              <a:t>уклеты, листовки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86800" y="2055812"/>
            <a:ext cx="2349062" cy="1396835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Открытые занятия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8200" y="4272454"/>
            <a:ext cx="2157248" cy="119817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презентации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8579" y="4175344"/>
            <a:ext cx="2758966" cy="1481960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Сайт ДОУ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6800" y="4272454"/>
            <a:ext cx="2349062" cy="1198179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Проведение мастер-классов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4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0621"/>
            <a:ext cx="10515600" cy="55463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Мы </a:t>
            </a:r>
            <a:r>
              <a:rPr lang="ru-RU" sz="4000" b="1" i="1" dirty="0" smtClean="0"/>
              <a:t>выделяем </a:t>
            </a:r>
            <a:r>
              <a:rPr lang="ru-RU" sz="4000" b="1" i="1" dirty="0"/>
              <a:t>два основных направления с семьёй:</a:t>
            </a:r>
            <a:endParaRPr lang="ru-RU" sz="4000" i="1" dirty="0"/>
          </a:p>
          <a:p>
            <a:pPr marL="0" lvl="0" indent="0" algn="ctr">
              <a:buNone/>
            </a:pPr>
            <a:r>
              <a:rPr lang="ru-RU" b="1" dirty="0"/>
              <a:t>Повышение уровня педагогической компетентности родителей через родительские собрания, родительские уголки, папки – передвижки, групповые консультации, индивидуальные беседы.</a:t>
            </a:r>
            <a:endParaRPr lang="ru-RU" dirty="0"/>
          </a:p>
          <a:p>
            <a:pPr marL="0" lvl="0" indent="0" algn="ctr">
              <a:buNone/>
            </a:pPr>
            <a:r>
              <a:rPr lang="ru-RU" b="1" dirty="0"/>
              <a:t>Привлечение родителей к работе детского сада посредством организации досуговых мероприятий.</a:t>
            </a:r>
            <a:endParaRPr lang="ru-RU" dirty="0"/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22" y="4067502"/>
            <a:ext cx="5801710" cy="27904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872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4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028"/>
            <a:ext cx="10515600" cy="5640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/>
              <a:t>Одним из важных условий воспитания ребёнка в ДОУ является взаимодействие  с семьями воспитанников</a:t>
            </a:r>
          </a:p>
          <a:p>
            <a:pPr marL="0" indent="0">
              <a:buNone/>
            </a:pPr>
            <a:r>
              <a:rPr lang="ru-RU" sz="2000" b="1" i="1" dirty="0" smtClean="0"/>
              <a:t>                                                                                     ребёнок                                                  семья </a:t>
            </a:r>
          </a:p>
          <a:p>
            <a:pPr marL="0" indent="0">
              <a:buNone/>
            </a:pPr>
            <a:r>
              <a:rPr lang="ru-RU" sz="2000" b="1" i="1" dirty="0" smtClean="0"/>
              <a:t>      Детский сад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500" b="2173"/>
          <a:stretch/>
        </p:blipFill>
        <p:spPr>
          <a:xfrm>
            <a:off x="299545" y="3042745"/>
            <a:ext cx="3871285" cy="3673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3" b="34757"/>
          <a:stretch/>
        </p:blipFill>
        <p:spPr>
          <a:xfrm>
            <a:off x="4799364" y="2601310"/>
            <a:ext cx="2693276" cy="38452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460" r="-1527" b="32873"/>
          <a:stretch/>
        </p:blipFill>
        <p:spPr>
          <a:xfrm>
            <a:off x="8108731" y="2727158"/>
            <a:ext cx="3783724" cy="3988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3641744" y="2900856"/>
            <a:ext cx="1800000" cy="7882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42612" y="3042744"/>
            <a:ext cx="1303494" cy="10461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58510" y="6539570"/>
            <a:ext cx="6101256" cy="18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6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4189"/>
            <a:ext cx="10515600" cy="53427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i="1" dirty="0"/>
              <a:t>Основные принципы организации работы с семьёй:</a:t>
            </a:r>
            <a:endParaRPr lang="ru-RU" sz="4800" i="1" dirty="0"/>
          </a:p>
          <a:p>
            <a:pPr marL="0" lvl="0" indent="0" algn="ctr" fontAlgn="base">
              <a:buNone/>
            </a:pPr>
            <a:r>
              <a:rPr lang="ru-RU" sz="3200" b="1" i="1" dirty="0"/>
              <a:t>Открытость детского сада для семьи (каждому родителю обеспечивается возможность знать и видеть как живёт и развивается его ребёнок);  </a:t>
            </a:r>
            <a:endParaRPr lang="ru-RU" sz="3200" i="1" dirty="0"/>
          </a:p>
          <a:p>
            <a:pPr marL="0" lvl="0" indent="0" algn="ctr" fontAlgn="base">
              <a:buNone/>
            </a:pPr>
            <a:r>
              <a:rPr lang="ru-RU" sz="3200" b="1" i="1" dirty="0"/>
              <a:t>Сотрудничество педагогов и родителей в воспитании детей;</a:t>
            </a:r>
            <a:endParaRPr lang="ru-RU" sz="3200" i="1" dirty="0"/>
          </a:p>
          <a:p>
            <a:pPr marL="0" lvl="0" indent="0" algn="ctr" fontAlgn="base">
              <a:buNone/>
            </a:pPr>
            <a:r>
              <a:rPr lang="ru-RU" sz="3200" b="1" i="1" dirty="0"/>
              <a:t>Создание активной развивающей среды, обеспечивающей единые подходы к развитию личности в семье и детском коллективе;</a:t>
            </a:r>
            <a:endParaRPr lang="ru-RU" sz="3200" i="1" dirty="0"/>
          </a:p>
          <a:p>
            <a:pPr marL="0" lvl="0" indent="0" algn="ctr" fontAlgn="base">
              <a:buNone/>
            </a:pPr>
            <a:r>
              <a:rPr lang="ru-RU" sz="3200" b="1" i="1" dirty="0"/>
              <a:t>Диагностика  общих  и   частных  проблем  в  воспитании  и  развитии ребёнка.</a:t>
            </a:r>
            <a:endParaRPr lang="ru-RU" sz="3200" i="1" dirty="0"/>
          </a:p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98454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kartinkinaden.ru/uploads/posts/2020-07/1595718509_16-p-fon-romashki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8147"/>
            <a:ext cx="10515600" cy="5358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Оформление информационных стендов</a:t>
            </a:r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r="3637" b="5883"/>
          <a:stretch/>
        </p:blipFill>
        <p:spPr>
          <a:xfrm>
            <a:off x="405063" y="2086790"/>
            <a:ext cx="3272590" cy="4486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6" y="2143710"/>
            <a:ext cx="4138863" cy="3694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b="16888"/>
          <a:stretch/>
        </p:blipFill>
        <p:spPr>
          <a:xfrm flipH="1">
            <a:off x="8758989" y="2143710"/>
            <a:ext cx="3272589" cy="4486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6399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229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Цель: установление партнерских отношений участников педагогического  процесса, приобщение родителей к жизни детского сада.     </vt:lpstr>
      <vt:lpstr>Задачи: -просвещение родителей с целью повышения их педагогического образования (через индивидуальные беседы, консультации в родительском уголке, беседы с родителями на родительских собраниях); -изучение семьи и установление контактов с ее членами с целью согласования воспитательских воздействий на ребенка (через анкетирование, индивидуальные беседы.); -информирование родителей (через знакомство родителей с возрастными особенностями детей, режимом работы ДОУ на организационных родительских собраниях);           </vt:lpstr>
      <vt:lpstr>Традиционные формы взаимодействия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2020-08-29T22:02:51Z</dcterms:created>
  <dcterms:modified xsi:type="dcterms:W3CDTF">2020-08-30T12:15:18Z</dcterms:modified>
</cp:coreProperties>
</file>