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2" r:id="rId5"/>
    <p:sldId id="265" r:id="rId6"/>
    <p:sldId id="260" r:id="rId7"/>
    <p:sldId id="263" r:id="rId8"/>
    <p:sldId id="264" r:id="rId9"/>
    <p:sldId id="268" r:id="rId10"/>
    <p:sldId id="269" r:id="rId11"/>
    <p:sldId id="270" r:id="rId12"/>
    <p:sldId id="271" r:id="rId13"/>
    <p:sldId id="273" r:id="rId14"/>
    <p:sldId id="276" r:id="rId15"/>
    <p:sldId id="278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5" autoAdjust="0"/>
    <p:restoredTop sz="94660" autoAdjust="0"/>
  </p:normalViewPr>
  <p:slideViewPr>
    <p:cSldViewPr>
      <p:cViewPr varScale="1">
        <p:scale>
          <a:sx n="91" d="100"/>
          <a:sy n="91" d="100"/>
        </p:scale>
        <p:origin x="-125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22.09.2020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22.09.2020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22.09.2020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22.09.2020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22.09.2020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22.09.2020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2852936"/>
            <a:ext cx="7358063" cy="3168352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00B050"/>
                </a:solidFill>
              </a:rPr>
              <a:t>МБДОУ «Детский сад №7 город Судогда»</a:t>
            </a:r>
            <a:br>
              <a:rPr lang="ru-RU" sz="2400" b="1" i="1" dirty="0" smtClean="0">
                <a:solidFill>
                  <a:srgbClr val="00B050"/>
                </a:solidFill>
              </a:rPr>
            </a:br>
            <a:r>
              <a:rPr lang="ru-RU" sz="4000" b="1" i="1" dirty="0" smtClean="0">
                <a:solidFill>
                  <a:srgbClr val="00B050"/>
                </a:solidFill>
              </a:rPr>
              <a:t>Взаимодействие с родителями</a:t>
            </a:r>
            <a:br>
              <a:rPr lang="ru-RU" sz="4000" b="1" i="1" dirty="0" smtClean="0">
                <a:solidFill>
                  <a:srgbClr val="00B050"/>
                </a:solidFill>
              </a:rPr>
            </a:br>
            <a:r>
              <a:rPr lang="ru-RU" sz="4000" b="1" i="1" dirty="0" smtClean="0">
                <a:solidFill>
                  <a:srgbClr val="00B050"/>
                </a:solidFill>
              </a:rPr>
              <a:t>старшая группа</a:t>
            </a:r>
            <a:br>
              <a:rPr lang="ru-RU" sz="4000" b="1" i="1" dirty="0" smtClean="0">
                <a:solidFill>
                  <a:srgbClr val="00B050"/>
                </a:solidFill>
              </a:rPr>
            </a:br>
            <a:r>
              <a:rPr lang="ru-RU" sz="1800" b="1" i="1" dirty="0" smtClean="0">
                <a:solidFill>
                  <a:srgbClr val="00B050"/>
                </a:solidFill>
              </a:rPr>
              <a:t>воспитатель 1кв.категории</a:t>
            </a:r>
            <a:br>
              <a:rPr lang="ru-RU" sz="1800" b="1" i="1" dirty="0" smtClean="0">
                <a:solidFill>
                  <a:srgbClr val="00B050"/>
                </a:solidFill>
              </a:rPr>
            </a:br>
            <a:r>
              <a:rPr lang="ru-RU" sz="1800" b="1" i="1" dirty="0" smtClean="0">
                <a:solidFill>
                  <a:srgbClr val="00B050"/>
                </a:solidFill>
              </a:rPr>
              <a:t>Панова Татьяна Борисовна.</a:t>
            </a:r>
            <a:endParaRPr lang="ru-RU" sz="2400" b="1" i="1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8596" y="171448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Праздники- все вместе.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5" name="Содержимое 4" descr="i (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5000636"/>
            <a:ext cx="2331429" cy="1547706"/>
          </a:xfrm>
        </p:spPr>
      </p:pic>
      <p:pic>
        <p:nvPicPr>
          <p:cNvPr id="9" name="Рисунок 8" descr="i (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2857496"/>
            <a:ext cx="2811020" cy="1866080"/>
          </a:xfrm>
          <a:prstGeom prst="rect">
            <a:avLst/>
          </a:prstGeom>
        </p:spPr>
      </p:pic>
      <p:pic>
        <p:nvPicPr>
          <p:cNvPr id="10" name="Рисунок 9" descr="i (7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1" y="3929066"/>
            <a:ext cx="1736599" cy="2604898"/>
          </a:xfrm>
          <a:prstGeom prst="rect">
            <a:avLst/>
          </a:prstGeom>
        </p:spPr>
      </p:pic>
      <p:pic>
        <p:nvPicPr>
          <p:cNvPr id="11" name="Рисунок 10" descr="i (8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2857496"/>
            <a:ext cx="2843808" cy="1895872"/>
          </a:xfrm>
          <a:prstGeom prst="rect">
            <a:avLst/>
          </a:prstGeom>
        </p:spPr>
      </p:pic>
      <p:pic>
        <p:nvPicPr>
          <p:cNvPr id="12" name="Рисунок 11" descr="i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00760" y="4786322"/>
            <a:ext cx="2783770" cy="18546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1857364"/>
            <a:ext cx="8229600" cy="857256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Акции 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14678" y="2928934"/>
            <a:ext cx="3257544" cy="757230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«К папе на работу»</a:t>
            </a:r>
            <a:endParaRPr lang="ru-RU" sz="2800" dirty="0"/>
          </a:p>
        </p:txBody>
      </p:sp>
      <p:pic>
        <p:nvPicPr>
          <p:cNvPr id="7" name="Рисунок 6" descr="IMG_20191115_101440.jpg"/>
          <p:cNvPicPr>
            <a:picLocks noChangeAspect="1"/>
          </p:cNvPicPr>
          <p:nvPr/>
        </p:nvPicPr>
        <p:blipFill>
          <a:blip r:embed="rId2" cstate="print"/>
          <a:srcRect r="6977" b="13178"/>
          <a:stretch>
            <a:fillRect/>
          </a:stretch>
        </p:blipFill>
        <p:spPr>
          <a:xfrm>
            <a:off x="285720" y="2500306"/>
            <a:ext cx="2880320" cy="2016224"/>
          </a:xfrm>
          <a:prstGeom prst="rect">
            <a:avLst/>
          </a:prstGeom>
        </p:spPr>
      </p:pic>
      <p:pic>
        <p:nvPicPr>
          <p:cNvPr id="8" name="Рисунок 7" descr="dA7Qaa2bvu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63681" y="2428868"/>
            <a:ext cx="2880319" cy="2160239"/>
          </a:xfrm>
          <a:prstGeom prst="rect">
            <a:avLst/>
          </a:prstGeom>
        </p:spPr>
      </p:pic>
      <p:pic>
        <p:nvPicPr>
          <p:cNvPr id="9" name="Рисунок 8" descr="72PTdnJXd7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4" y="4717448"/>
            <a:ext cx="2494028" cy="1870521"/>
          </a:xfrm>
          <a:prstGeom prst="rect">
            <a:avLst/>
          </a:prstGeom>
        </p:spPr>
      </p:pic>
      <p:pic>
        <p:nvPicPr>
          <p:cNvPr id="10" name="Рисунок 9" descr="IMG_20191115_10153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85918" y="4572008"/>
            <a:ext cx="2831205" cy="212340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785926"/>
            <a:ext cx="8229600" cy="785818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Развлечения и досуги.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ROYPqWk0IL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786058"/>
            <a:ext cx="2550516" cy="3400688"/>
          </a:xfrm>
        </p:spPr>
      </p:pic>
      <p:pic>
        <p:nvPicPr>
          <p:cNvPr id="5" name="Рисунок 4" descr="wEudpFH1sy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3000372"/>
            <a:ext cx="3072341" cy="2304256"/>
          </a:xfrm>
          <a:prstGeom prst="rect">
            <a:avLst/>
          </a:prstGeom>
        </p:spPr>
      </p:pic>
      <p:pic>
        <p:nvPicPr>
          <p:cNvPr id="6" name="Рисунок 5" descr="yAHTyIjmZD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388" y="2857496"/>
            <a:ext cx="2464593" cy="328612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1857364"/>
            <a:ext cx="5486400" cy="566738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00B050"/>
                </a:solidFill>
              </a:rPr>
              <a:t>Оформляем группу и участок</a:t>
            </a:r>
            <a:endParaRPr lang="ru-RU" sz="2800" dirty="0">
              <a:solidFill>
                <a:srgbClr val="00B050"/>
              </a:solidFill>
            </a:endParaRPr>
          </a:p>
        </p:txBody>
      </p:sp>
      <p:pic>
        <p:nvPicPr>
          <p:cNvPr id="5" name="Рисунок 4" descr="IMG-40135af60eec790a5653d318ee5621c7-V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t="21845" b="21845"/>
          <a:stretch>
            <a:fillRect/>
          </a:stretch>
        </p:blipFill>
        <p:spPr>
          <a:xfrm>
            <a:off x="4929190" y="4357694"/>
            <a:ext cx="1729902" cy="2500306"/>
          </a:xfrm>
          <a:prstGeom prst="rect">
            <a:avLst/>
          </a:prstGeom>
        </p:spPr>
      </p:pic>
      <p:pic>
        <p:nvPicPr>
          <p:cNvPr id="6" name="Рисунок 5" descr="IMG-d0b8628fb63c1de2d0db1e09973e242f-V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5984" y="4295775"/>
            <a:ext cx="1921623" cy="2562225"/>
          </a:xfrm>
          <a:prstGeom prst="rect">
            <a:avLst/>
          </a:prstGeom>
        </p:spPr>
      </p:pic>
      <p:pic>
        <p:nvPicPr>
          <p:cNvPr id="7" name="Рисунок 6" descr="C:\Users\Татьяна\AppData\Local\Microsoft\Windows\INetCache\Content.Word\IMG_20191209_16390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9621" y="4357694"/>
            <a:ext cx="1994379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Татьяна\AppData\Local\Microsoft\Windows\INetCache\Content.Word\IMG_20191202_16370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2428868"/>
            <a:ext cx="221457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Татьяна\AppData\Local\Microsoft\Windows\INetCache\Content.Word\IMG_20191211_16224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3000372"/>
            <a:ext cx="1785950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IMG_20190315_154651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786446" y="2571744"/>
            <a:ext cx="2643206" cy="147161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000240"/>
            <a:ext cx="8229600" cy="634082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Занимаемся </a:t>
            </a:r>
            <a:r>
              <a:rPr lang="ru-RU" dirty="0" smtClean="0">
                <a:solidFill>
                  <a:srgbClr val="00B050"/>
                </a:solidFill>
              </a:rPr>
              <a:t>дома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2" name="Содержимое 11" descr="CmicSgIvy3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29190" y="3357562"/>
            <a:ext cx="1634015" cy="2902526"/>
          </a:xfrm>
        </p:spPr>
      </p:pic>
      <p:pic>
        <p:nvPicPr>
          <p:cNvPr id="7" name="Рисунок 6" descr="ttNNGxlpEUI (1).jpg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/>
          <a:srcRect l="17934" t="28924" b="28924"/>
          <a:stretch>
            <a:fillRect/>
          </a:stretch>
        </p:blipFill>
        <p:spPr>
          <a:xfrm>
            <a:off x="214282" y="1928802"/>
            <a:ext cx="1961404" cy="1792524"/>
          </a:xfrm>
        </p:spPr>
      </p:pic>
      <p:pic>
        <p:nvPicPr>
          <p:cNvPr id="24579" name="Picture 3" descr="C:\Users\Татьяна\Desktop\для презентации\VSUCQ3sMyF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3857628"/>
            <a:ext cx="1914753" cy="3000372"/>
          </a:xfrm>
          <a:prstGeom prst="rect">
            <a:avLst/>
          </a:prstGeom>
          <a:noFill/>
        </p:spPr>
      </p:pic>
      <p:pic>
        <p:nvPicPr>
          <p:cNvPr id="24580" name="Picture 4" descr="C:\Users\Татьяна\Desktop\для презентации\b3Y4ZeCBo3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857488" y="3357562"/>
            <a:ext cx="1677162" cy="2984078"/>
          </a:xfrm>
          <a:prstGeom prst="rect">
            <a:avLst/>
          </a:prstGeom>
          <a:noFill/>
        </p:spPr>
      </p:pic>
      <p:pic>
        <p:nvPicPr>
          <p:cNvPr id="24581" name="Picture 5" descr="C:\Users\Татьяна\Desktop\для презентации\ummUe-2A4MU.jpg"/>
          <p:cNvPicPr>
            <a:picLocks noChangeAspect="1" noChangeArrowheads="1"/>
          </p:cNvPicPr>
          <p:nvPr/>
        </p:nvPicPr>
        <p:blipFill>
          <a:blip r:embed="rId6" cstate="print"/>
          <a:srcRect b="36609"/>
          <a:stretch>
            <a:fillRect/>
          </a:stretch>
        </p:blipFill>
        <p:spPr bwMode="auto">
          <a:xfrm flipH="1">
            <a:off x="6786578" y="1857364"/>
            <a:ext cx="2000264" cy="1842685"/>
          </a:xfrm>
          <a:prstGeom prst="rect">
            <a:avLst/>
          </a:prstGeom>
          <a:noFill/>
        </p:spPr>
      </p:pic>
      <p:pic>
        <p:nvPicPr>
          <p:cNvPr id="24582" name="Picture 6" descr="C:\Users\Татьяна\Desktop\для презентации\Z7OsKwjD1p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3905229"/>
            <a:ext cx="2214578" cy="29527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1928802"/>
            <a:ext cx="8229600" cy="634082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Спасибо за внимание.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6" name="Содержимое 5" descr="wQOn0kcIBO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2928934"/>
            <a:ext cx="5887141" cy="3311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1154112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Актуальность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500063" y="1196752"/>
            <a:ext cx="6143625" cy="5472336"/>
          </a:xfrm>
        </p:spPr>
        <p:txBody>
          <a:bodyPr/>
          <a:lstStyle/>
          <a:p>
            <a:r>
              <a:rPr lang="ru-RU" sz="2400" dirty="0" smtClean="0"/>
              <a:t>Современные условия деятельности дошкольных учреждений выдвигают взаимодействие с семьёй на одно из ведущих мест.</a:t>
            </a:r>
            <a:br>
              <a:rPr lang="ru-RU" sz="2400" dirty="0" smtClean="0"/>
            </a:br>
            <a:r>
              <a:rPr lang="ru-RU" sz="2400" dirty="0" smtClean="0"/>
              <a:t>Родители- основные заказчики</a:t>
            </a:r>
            <a:br>
              <a:rPr lang="ru-RU" sz="2400" dirty="0" smtClean="0"/>
            </a:br>
            <a:r>
              <a:rPr lang="ru-RU" sz="2400" dirty="0" smtClean="0"/>
              <a:t>ДОУ, поэтому взаимодействие педагогов с ними просто не возможно без учета интересов и запросов семьи.</a:t>
            </a:r>
            <a:br>
              <a:rPr lang="ru-RU" sz="2400" dirty="0" smtClean="0"/>
            </a:br>
            <a:r>
              <a:rPr lang="ru-RU" sz="2400" dirty="0" smtClean="0"/>
              <a:t>Именно по этой причине многие ДОУ и ,наше в том числе, ориентируется на поиск таких форм и методов работы, которые позволяют учесть актуальные потребности родителей, способствуют формированию активной родительской позиции.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-3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539552" y="1916832"/>
            <a:ext cx="8136904" cy="460851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42910" y="1928802"/>
            <a:ext cx="7772400" cy="1470025"/>
          </a:xfrm>
        </p:spPr>
        <p:txBody>
          <a:bodyPr/>
          <a:lstStyle/>
          <a:p>
            <a:r>
              <a:rPr lang="ru-RU" sz="3200" dirty="0" smtClean="0">
                <a:solidFill>
                  <a:srgbClr val="00B050"/>
                </a:solidFill>
              </a:rPr>
              <a:t>Задачи работы ДОУ по взаимодействию с семьёй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280831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</a:rPr>
              <a:t>Установить партнерские отношения  с семьёй каждого воспитанника.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Объединить усилия для развития и воспитания детей.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Создать атмосферу взаимопонимания, общности интересов, эмоциональной </a:t>
            </a:r>
            <a:r>
              <a:rPr lang="ru-RU" sz="1800" dirty="0" err="1" smtClean="0">
                <a:solidFill>
                  <a:schemeClr val="tx1"/>
                </a:solidFill>
              </a:rPr>
              <a:t>взаимоподдержки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Активизировать и обогащать воспитательные умения родителей.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Поддерживать их уверенность в собственных педагогических возможностях.</a:t>
            </a:r>
            <a:br>
              <a:rPr lang="ru-RU" sz="1800" dirty="0" smtClean="0">
                <a:solidFill>
                  <a:schemeClr val="tx1"/>
                </a:solidFill>
              </a:rPr>
            </a:br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9 (1)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Содержимое 22" descr="007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988840"/>
            <a:ext cx="7500990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000240"/>
            <a:ext cx="8229600" cy="1008112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Основные направления работы с семьёй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01008"/>
            <a:ext cx="8229600" cy="262515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Взаимопознание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err="1" smtClean="0"/>
              <a:t>Взаимоинформирование</a:t>
            </a:r>
            <a:r>
              <a:rPr lang="ru-RU" dirty="0" smtClean="0"/>
              <a:t> (общение).</a:t>
            </a:r>
            <a:br>
              <a:rPr lang="ru-RU" dirty="0" smtClean="0"/>
            </a:br>
            <a:r>
              <a:rPr lang="ru-RU" dirty="0" smtClean="0"/>
              <a:t>Непрерывное образование воспитывающих взрослых.</a:t>
            </a:r>
            <a:br>
              <a:rPr lang="ru-RU" dirty="0" smtClean="0"/>
            </a:br>
            <a:r>
              <a:rPr lang="ru-RU" dirty="0" smtClean="0"/>
              <a:t>Совместная деятельность.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844824"/>
            <a:ext cx="8229600" cy="936104"/>
          </a:xfrm>
        </p:spPr>
        <p:txBody>
          <a:bodyPr/>
          <a:lstStyle/>
          <a:p>
            <a:r>
              <a:rPr lang="ru-RU" sz="3600" dirty="0" smtClean="0">
                <a:solidFill>
                  <a:srgbClr val="00B050"/>
                </a:solidFill>
              </a:rPr>
              <a:t>Детский сад- ребенок – семья.</a:t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>Важное условие воспитание ребенка</a:t>
            </a:r>
            <a:endParaRPr lang="ru-RU" sz="3600" dirty="0">
              <a:solidFill>
                <a:srgbClr val="00B050"/>
              </a:solidFill>
            </a:endParaRPr>
          </a:p>
        </p:txBody>
      </p:sp>
      <p:pic>
        <p:nvPicPr>
          <p:cNvPr id="21507" name="Picture 3" descr="C:\Users\Татьяна\Desktop\фото сад\15678697057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852936"/>
            <a:ext cx="3048000" cy="2286000"/>
          </a:xfrm>
          <a:prstGeom prst="rect">
            <a:avLst/>
          </a:prstGeom>
          <a:noFill/>
        </p:spPr>
      </p:pic>
      <p:pic>
        <p:nvPicPr>
          <p:cNvPr id="21509" name="Picture 5" descr="https://i2.mycdn.me/i?r=AyH4iRPQ2q0otWIFepML2LxRz7BrL5aOZSZth03plKmt_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924944"/>
            <a:ext cx="3024336" cy="3024336"/>
          </a:xfrm>
          <a:prstGeom prst="rect">
            <a:avLst/>
          </a:prstGeom>
          <a:noFill/>
        </p:spPr>
      </p:pic>
      <p:pic>
        <p:nvPicPr>
          <p:cNvPr id="10" name="Picture 2" descr="C:\Users\Татьяна\Desktop\фото сад\IMG_20191015_160733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4324989"/>
            <a:ext cx="3377348" cy="25330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928802"/>
            <a:ext cx="8229600" cy="778098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Наш мастер класс 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5" name="Содержимое 4" descr="IMG-c166af25c28750068c997e852a85a97d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58934" y="2928934"/>
            <a:ext cx="2937002" cy="3524401"/>
          </a:xfrm>
        </p:spPr>
      </p:pic>
      <p:pic>
        <p:nvPicPr>
          <p:cNvPr id="4" name="Рисунок 3" descr="dqU_iQT33A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2928934"/>
            <a:ext cx="4283968" cy="321297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лиц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318</TotalTime>
  <Words>82</Words>
  <Application>Microsoft Office PowerPoint</Application>
  <PresentationFormat>Экран (4:3)</PresentationFormat>
  <Paragraphs>16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лица</vt:lpstr>
      <vt:lpstr>МБДОУ «Детский сад №7 город Судогда» Взаимодействие с родителями старшая группа воспитатель 1кв.категории Панова Татьяна Борисовна.</vt:lpstr>
      <vt:lpstr>Актуальность</vt:lpstr>
      <vt:lpstr>Слайд 3</vt:lpstr>
      <vt:lpstr>Задачи работы ДОУ по взаимодействию с семьёй</vt:lpstr>
      <vt:lpstr>Слайд 5</vt:lpstr>
      <vt:lpstr>Слайд 6</vt:lpstr>
      <vt:lpstr>Основные направления работы с семьёй</vt:lpstr>
      <vt:lpstr>Детский сад- ребенок – семья. Важное условие воспитание ребенка</vt:lpstr>
      <vt:lpstr>Наш мастер класс </vt:lpstr>
      <vt:lpstr>Праздники- все вместе.</vt:lpstr>
      <vt:lpstr>Акции </vt:lpstr>
      <vt:lpstr>Развлечения и досуги.</vt:lpstr>
      <vt:lpstr>Оформляем группу и участок</vt:lpstr>
      <vt:lpstr>Занимаемся дома</vt:lpstr>
      <vt:lpstr>Спасибо за внимание.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jul</dc:creator>
  <cp:lastModifiedBy>Elena</cp:lastModifiedBy>
  <cp:revision>32</cp:revision>
  <dcterms:created xsi:type="dcterms:W3CDTF">2016-05-11T09:30:30Z</dcterms:created>
  <dcterms:modified xsi:type="dcterms:W3CDTF">2020-09-22T07:09:44Z</dcterms:modified>
</cp:coreProperties>
</file>